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62" r:id="rId6"/>
    <p:sldId id="263" r:id="rId7"/>
    <p:sldId id="258" r:id="rId8"/>
    <p:sldId id="274" r:id="rId9"/>
    <p:sldId id="268" r:id="rId10"/>
    <p:sldId id="270" r:id="rId11"/>
    <p:sldId id="277" r:id="rId12"/>
    <p:sldId id="278" r:id="rId13"/>
    <p:sldId id="280" r:id="rId14"/>
    <p:sldId id="273" r:id="rId15"/>
    <p:sldId id="269" r:id="rId16"/>
    <p:sldId id="284" r:id="rId17"/>
    <p:sldId id="276" r:id="rId18"/>
    <p:sldId id="275" r:id="rId19"/>
    <p:sldId id="279" r:id="rId20"/>
    <p:sldId id="271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58493" autoAdjust="0"/>
  </p:normalViewPr>
  <p:slideViewPr>
    <p:cSldViewPr snapToGrid="0" snapToObjects="1">
      <p:cViewPr>
        <p:scale>
          <a:sx n="46" d="100"/>
          <a:sy n="46" d="100"/>
        </p:scale>
        <p:origin x="-20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A5D05-705B-3147-8B19-30EAB61B947C}" type="datetimeFigureOut">
              <a:rPr lang="nl-NL" smtClean="0"/>
              <a:pPr/>
              <a:t>23-9-2015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D7957-711F-7046-BE64-9304429E92B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206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8DA32-C73C-AA41-87DD-C5BECBEA6012}" type="datetimeFigureOut">
              <a:rPr lang="nl-NL" smtClean="0"/>
              <a:pPr/>
              <a:t>23-9-2015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39D7-6380-4545-8F0D-96A643FD9C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313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OM6Y_Xiz9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iversiteitactie.be/diversiteit/visie-op-diversitei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998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94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Werkvorm: </a:t>
            </a:r>
            <a:r>
              <a:rPr lang="nl-BE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Photovoice</a:t>
            </a:r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-methode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 zie</a:t>
            </a:r>
            <a:r>
              <a:rPr lang="nl-BE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de diversiteit van de studenten</a:t>
            </a:r>
            <a:r>
              <a:rPr lang="nl-BE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binnen jouw</a:t>
            </a:r>
            <a:r>
              <a:rPr lang="nl-BE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stagebegeleiding?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 zie jij, door jouw ‘bril’, diversiteit?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ocussen op hoe je diversiteit ZIET!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niet op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hoe we er mee OMGAAN.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zo dicht mogelijk aan te sluiten bij jouw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 referentiekader en dat van de jouw opleiding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jouw opleidingsinstelling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kiezen we ervoor om bij aanvang van het begeleide intervisietraject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kennis te maken met de lerarenopleiders en hun professionele context aan de hand van de </a:t>
            </a:r>
            <a:r>
              <a:rPr lang="nl-B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photovoice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-methode.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de hand van de ingebrachte beelden kan men de eigen leefwereld,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eigen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ervaringen met diversiteit binnen stagebegeleiding inbrengen en kan je jouw context verder toelichten. Op basis daarvan kunnen we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verder met elkaar in dialoog gaan.</a:t>
            </a: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de hand van de foto’s kan je als het ware door de ogen van de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ander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zien hoe zij diversiteit binnen stagebegeleiding ervaren. Beelden hebben een bijzondere meerwaarde ten aanzien van woorden. Het is een zeer toegankelijk manier om de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praktijk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kaart te brengen en bespreekbaar te maken.</a:t>
            </a: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30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Tip: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kunnen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ingebrachte foto’s van de deelnemers ingevoegd worden.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i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 smtClean="0">
              <a:solidFill>
                <a:srgbClr val="FF0000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589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Zie PP</a:t>
            </a:r>
            <a:r>
              <a:rPr lang="nl-BE" baseline="0" dirty="0" smtClean="0"/>
              <a:t> SIHO i.v.m. UDL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08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60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Werkvorm: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elevator pitch’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 dat je morgen in de lift staat met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een collega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Hoe klinkt je ‘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verkoopspraatje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i.v.m. Eye Opener?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12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Vraag: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 je uitp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roberen in je eigen stagebegeleiding?</a:t>
            </a: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klein beginnen is OK!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30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baseline="0" dirty="0" smtClean="0"/>
              <a:t>Logo Eye Opener: </a:t>
            </a:r>
            <a:r>
              <a:rPr lang="nl-BE" b="0" baseline="0" dirty="0" smtClean="0"/>
              <a:t>gemaakt door </a:t>
            </a:r>
            <a:r>
              <a:rPr lang="nl-BE" baseline="0" dirty="0" smtClean="0"/>
              <a:t>Taco Bals</a:t>
            </a:r>
          </a:p>
          <a:p>
            <a:r>
              <a:rPr lang="nl-BE" b="1" baseline="0" dirty="0" smtClean="0"/>
              <a:t>Tip: </a:t>
            </a:r>
            <a:r>
              <a:rPr lang="nl-BE" baseline="0" dirty="0" smtClean="0"/>
              <a:t>korte kennismaking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43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6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72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6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i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 smtClean="0">
              <a:solidFill>
                <a:srgbClr val="FF0000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75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34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 van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Willy’s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Marjetten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(Woestijnvis,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2006)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‘het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schooltje’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http://www.youtube.com/watch?v=lOM6Y_Xiz9w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(3’14)</a:t>
            </a: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Bronnen:</a:t>
            </a:r>
          </a:p>
          <a:p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http://www.diversiteitactie.be/diversiteit/visie-op-diversiteit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Schauwer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, Vandekinderen, C., &amp; Van de Putte, I. (2011).  Voorbij de vraagtekens ?!: perspectief  van leraren op inclusief onderwijs. Antwerpen: Garant.</a:t>
            </a: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 smtClean="0">
              <a:solidFill>
                <a:srgbClr val="FF0000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92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dirty="0" smtClean="0">
              <a:solidFill>
                <a:srgbClr val="FF0000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37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air star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3618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E1CAC82-8AB8-2649-9D4F-2F8AA02F9986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205110"/>
            <a:ext cx="8229600" cy="1111503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5363649"/>
            <a:ext cx="8229600" cy="149435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009C7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Subtitel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3571" y="452931"/>
            <a:ext cx="8007583" cy="1362075"/>
          </a:xfrm>
        </p:spPr>
        <p:txBody>
          <a:bodyPr rIns="0" anchor="t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3572" y="2156619"/>
            <a:ext cx="8007582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46255" y="6067777"/>
            <a:ext cx="1104900" cy="25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>
            <a:lvl1pPr>
              <a:defRPr>
                <a:solidFill>
                  <a:srgbClr val="009C7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70CC12-458C-C347-B253-73C2BCC62B96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0695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0695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26493D7-69B5-1B4E-8784-105A74B8ED69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22245"/>
            <a:ext cx="4040188" cy="6397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93562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222245"/>
            <a:ext cx="4041775" cy="6397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93562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C716D2-15B6-6E43-A8E2-B41B7A9641EB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849D545-608D-2A4B-A988-52811490AFE4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D6A6E94-3125-D446-B573-AA3BDD830CF2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5276"/>
            <a:ext cx="3008313" cy="928975"/>
          </a:xfrm>
        </p:spPr>
        <p:txBody>
          <a:bodyPr rIns="0"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333878"/>
            <a:ext cx="3008313" cy="47922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BF4A364-E293-E444-A834-50E7A558DD49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72194"/>
            <a:ext cx="8229600" cy="1143000"/>
          </a:xfrm>
          <a:prstGeom prst="rect">
            <a:avLst/>
          </a:prstGeom>
        </p:spPr>
        <p:txBody>
          <a:bodyPr vert="horz" lIns="0" tIns="0" rIns="91440" bIns="0" rtlCol="0" anchor="t" anchorCtr="0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06958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20F5C3A-FCEB-2F4C-A850-BB729A255EE7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rgbClr val="009C7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google.be/url?sa=i&amp;source=images&amp;cd=&amp;cad=rja&amp;uact=8&amp;ved=0CAcQjB0&amp;url=http://nl.freepik.com/vrije-photo/lift-symbool_149846.htm&amp;ei=7LtIVLjgFIHT7Qbr84C4Cw&amp;psig=AFQjCNEEi7BVHGPOroBtHuwGN3uJEm66gw&amp;ust=1414139244418771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be/url?sa=i&amp;rct=j&amp;q=&amp;esrc=s&amp;source=images&amp;cd=&amp;cad=rja&amp;uact=8&amp;ved=0CAYQjB0&amp;url=http://www.daniel-wong.com/2013/04/14/attend-a-free-talk-and-get-a-free-signed-copy-of-the-happy-student-26-april/&amp;ei=GrFIVJnrC9LB7AbUtICAAg&amp;bvm=bv.77880786,d.ZGU&amp;psig=AFQjCNElDMJviVH8X1M_aNy7RtP5Fum7yA&amp;ust=1414136465856390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://www.youtube.com/watch?v=lOM6Y_Xiz9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6" y="442898"/>
            <a:ext cx="7422405" cy="11948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517" y="4564162"/>
            <a:ext cx="1735559" cy="173555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073" y="4564161"/>
            <a:ext cx="2451457" cy="173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Laat het zien!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" y="5820116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22" y="5558678"/>
            <a:ext cx="829128" cy="82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05" y="5656223"/>
            <a:ext cx="1036410" cy="731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56" y="516776"/>
            <a:ext cx="2286198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Photovoice</a:t>
            </a:r>
            <a:r>
              <a:rPr lang="nl-NL" b="1" dirty="0" smtClean="0"/>
              <a:t>-methode</a:t>
            </a:r>
            <a:endParaRPr lang="nl-NL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“</a:t>
            </a:r>
            <a:r>
              <a:rPr lang="nl-NL" b="1" i="1" dirty="0" smtClean="0"/>
              <a:t>Een beeld zegt meer dan 1000 woorden”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i="1" dirty="0" smtClean="0"/>
              <a:t>“maar om te weten welke woorden dit precies zijn, dient wel te worden gepraat.” </a:t>
            </a:r>
            <a:r>
              <a:rPr lang="nl-NL" sz="1800" dirty="0" smtClean="0"/>
              <a:t>(Vanderveen, 2008)</a:t>
            </a:r>
            <a:endParaRPr lang="nl-NL" sz="1800" dirty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 smtClean="0"/>
              <a:t>Waar zie je de diversiteit </a:t>
            </a:r>
            <a:br>
              <a:rPr lang="nl-NL" sz="3600" b="1" dirty="0" smtClean="0"/>
            </a:br>
            <a:r>
              <a:rPr lang="nl-NL" sz="3600" b="1" dirty="0" smtClean="0"/>
              <a:t>van de studenten </a:t>
            </a:r>
            <a:br>
              <a:rPr lang="nl-NL" sz="3600" b="1" dirty="0" smtClean="0"/>
            </a:br>
            <a:r>
              <a:rPr lang="nl-NL" sz="3600" b="1" dirty="0" smtClean="0"/>
              <a:t>binnen jouw stagebegeleiding?</a:t>
            </a:r>
            <a:endParaRPr lang="nl-NL" sz="36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BE" dirty="0" smtClean="0"/>
              <a:t>Universal </a:t>
            </a:r>
            <a:r>
              <a:rPr lang="nl-BE" dirty="0"/>
              <a:t>Design </a:t>
            </a:r>
            <a:r>
              <a:rPr lang="nl-BE" dirty="0" err="1"/>
              <a:t>for</a:t>
            </a:r>
            <a:r>
              <a:rPr lang="nl-BE" dirty="0"/>
              <a:t> Learning (UDL) door </a:t>
            </a:r>
            <a:r>
              <a:rPr lang="nl-BE" dirty="0" smtClean="0"/>
              <a:t>SIHO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" y="5820116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22" y="5558678"/>
            <a:ext cx="829128" cy="82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05" y="5656223"/>
            <a:ext cx="1036410" cy="731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56" y="516776"/>
            <a:ext cx="2286198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Afronding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" y="5820116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22" y="5558678"/>
            <a:ext cx="829128" cy="82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05" y="5656223"/>
            <a:ext cx="1036410" cy="731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56" y="516776"/>
            <a:ext cx="2286198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In de lift…</a:t>
            </a:r>
            <a:endParaRPr lang="nl-NL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pPr marL="0" indent="0">
              <a:buNone/>
            </a:pPr>
            <a:r>
              <a:rPr lang="nl-BE" sz="2800" b="1" dirty="0"/>
              <a:t>Wat vertel je morgen </a:t>
            </a:r>
            <a:endParaRPr lang="nl-BE" sz="2800" b="1" dirty="0" smtClean="0"/>
          </a:p>
          <a:p>
            <a:pPr marL="0" indent="0">
              <a:buNone/>
            </a:pPr>
            <a:r>
              <a:rPr lang="nl-BE" sz="2800" b="1" dirty="0" smtClean="0"/>
              <a:t>aan </a:t>
            </a:r>
            <a:r>
              <a:rPr lang="nl-BE" sz="2800" b="1" dirty="0"/>
              <a:t>een </a:t>
            </a:r>
            <a:r>
              <a:rPr lang="nl-BE" sz="2800" b="1" dirty="0" smtClean="0"/>
              <a:t>collega </a:t>
            </a:r>
          </a:p>
          <a:p>
            <a:pPr marL="0" indent="0">
              <a:buNone/>
            </a:pPr>
            <a:r>
              <a:rPr lang="nl-BE" sz="2800" b="1" dirty="0" smtClean="0"/>
              <a:t>over </a:t>
            </a:r>
            <a:r>
              <a:rPr lang="nl-BE" sz="2800" b="1" dirty="0"/>
              <a:t>wat je hoorde / dacht / deed / … </a:t>
            </a:r>
            <a:endParaRPr lang="nl-BE" sz="2800" b="1" dirty="0" smtClean="0"/>
          </a:p>
          <a:p>
            <a:pPr marL="0" indent="0">
              <a:buNone/>
            </a:pPr>
            <a:r>
              <a:rPr lang="nl-BE" sz="2800" b="1" dirty="0" smtClean="0"/>
              <a:t>vandaag</a:t>
            </a:r>
            <a:r>
              <a:rPr lang="nl-BE" sz="2800" b="1" i="1" dirty="0"/>
              <a:t>? </a:t>
            </a:r>
            <a:endParaRPr lang="nl-NL" sz="2800" dirty="0"/>
          </a:p>
          <a:p>
            <a:endParaRPr lang="nl-NL" dirty="0" smtClean="0"/>
          </a:p>
          <a:p>
            <a:endParaRPr lang="nl-NL" dirty="0"/>
          </a:p>
          <a:p>
            <a:pPr marL="0" indent="0" algn="r">
              <a:buNone/>
            </a:pPr>
            <a:r>
              <a:rPr lang="nl-BE" sz="1000" dirty="0" smtClean="0">
                <a:hlinkClick r:id="rId3"/>
              </a:rPr>
              <a:t>Bron afbeelding: nl.freepik.com</a:t>
            </a:r>
            <a:endParaRPr lang="nl-NL" sz="1000" dirty="0" smtClean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1372" y="1758934"/>
            <a:ext cx="1961469" cy="29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 smtClean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r>
              <a:rPr lang="nl-BE" sz="1000" dirty="0" smtClean="0"/>
              <a:t>Uitspraak </a:t>
            </a:r>
            <a:r>
              <a:rPr lang="nl-BE" sz="1000" dirty="0"/>
              <a:t>van Robin </a:t>
            </a:r>
            <a:r>
              <a:rPr lang="nl-BE" sz="1000" dirty="0" err="1"/>
              <a:t>Sharma</a:t>
            </a:r>
            <a:endParaRPr lang="nl-BE" sz="1000" dirty="0"/>
          </a:p>
          <a:p>
            <a:pPr marL="0" indent="0">
              <a:buNone/>
            </a:pPr>
            <a:r>
              <a:rPr lang="nl-BE" sz="1000" dirty="0"/>
              <a:t>Afbeelding: </a:t>
            </a:r>
            <a:r>
              <a:rPr lang="nl-BE" sz="1000" u="sng" dirty="0">
                <a:hlinkClick r:id="rId3"/>
              </a:rPr>
              <a:t>www.daniel-wong.com</a:t>
            </a:r>
            <a:endParaRPr lang="nl-BE" sz="1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pic>
        <p:nvPicPr>
          <p:cNvPr id="11" name="Afbeelding 10" descr="Dream Big, Start Small, Act Now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11" y="1408236"/>
            <a:ext cx="4628579" cy="3981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245117"/>
            <a:ext cx="1737511" cy="17314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6" y="5008728"/>
            <a:ext cx="2450804" cy="173141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7" y="0"/>
            <a:ext cx="7206380" cy="11600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8" y="2847563"/>
            <a:ext cx="4367284" cy="263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Programma intervisie 1</a:t>
            </a:r>
            <a:endParaRPr lang="nl-NL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600" dirty="0" smtClean="0"/>
              <a:t>Kennismaking </a:t>
            </a:r>
            <a:r>
              <a:rPr lang="nl-BE" sz="2600" dirty="0"/>
              <a:t>en kadering ‘Eye Opener</a:t>
            </a:r>
            <a:r>
              <a:rPr lang="nl-BE" sz="2600" dirty="0" smtClean="0"/>
              <a:t>’</a:t>
            </a:r>
          </a:p>
          <a:p>
            <a:endParaRPr lang="nl-BE" sz="2600" dirty="0"/>
          </a:p>
          <a:p>
            <a:r>
              <a:rPr lang="nl-BE" sz="2600" dirty="0" smtClean="0"/>
              <a:t>Universal </a:t>
            </a:r>
            <a:r>
              <a:rPr lang="nl-BE" sz="2600" dirty="0"/>
              <a:t>Design </a:t>
            </a:r>
            <a:r>
              <a:rPr lang="nl-BE" sz="2600" dirty="0" err="1"/>
              <a:t>for</a:t>
            </a:r>
            <a:r>
              <a:rPr lang="nl-BE" sz="2600" dirty="0"/>
              <a:t> Learning (UDL) door </a:t>
            </a:r>
            <a:r>
              <a:rPr lang="nl-BE" sz="2600" dirty="0" smtClean="0"/>
              <a:t>SIHO</a:t>
            </a:r>
          </a:p>
          <a:p>
            <a:endParaRPr lang="nl-BE" sz="2600" b="1" dirty="0"/>
          </a:p>
          <a:p>
            <a:r>
              <a:rPr lang="nl-BE" sz="2600" dirty="0" smtClean="0"/>
              <a:t>Verwerking </a:t>
            </a:r>
            <a:r>
              <a:rPr lang="nl-BE" sz="2600" dirty="0"/>
              <a:t>UDL-kader via zelfreflectie en </a:t>
            </a:r>
            <a:r>
              <a:rPr lang="nl-BE" sz="2600" dirty="0" smtClean="0"/>
              <a:t>uitwisseling i.s.m. SIHO</a:t>
            </a:r>
          </a:p>
          <a:p>
            <a:pPr marL="0" indent="0">
              <a:buNone/>
            </a:pPr>
            <a:endParaRPr lang="nl-BE" sz="2600" dirty="0"/>
          </a:p>
          <a:p>
            <a:r>
              <a:rPr lang="nl-BE" sz="2600" dirty="0" smtClean="0"/>
              <a:t>Afronding: ‘in de lift’</a:t>
            </a:r>
          </a:p>
          <a:p>
            <a:endParaRPr lang="nl-BE" sz="2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Kadering ‘Eye Opener’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" y="5820116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22" y="5558678"/>
            <a:ext cx="829128" cy="82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05" y="5656223"/>
            <a:ext cx="1036410" cy="731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56" y="516776"/>
            <a:ext cx="2286198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Begeleide intervisie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4082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5 bijeenkomsten gespreid over 1 jaar </a:t>
            </a:r>
          </a:p>
          <a:p>
            <a:r>
              <a:rPr lang="nl-NL" dirty="0"/>
              <a:t>6</a:t>
            </a:r>
            <a:r>
              <a:rPr lang="nl-NL" dirty="0" smtClean="0"/>
              <a:t> lerarenopleiders die stages begeleiden</a:t>
            </a:r>
          </a:p>
          <a:p>
            <a:r>
              <a:rPr lang="nl-NL" dirty="0"/>
              <a:t>C</a:t>
            </a:r>
            <a:r>
              <a:rPr lang="nl-NL" dirty="0" smtClean="0"/>
              <a:t>oncrete praktijksituatie</a:t>
            </a:r>
          </a:p>
          <a:p>
            <a:r>
              <a:rPr lang="nl-NL" dirty="0" smtClean="0"/>
              <a:t>Samenwerkingsrelatie (stagebegeleider-student)</a:t>
            </a:r>
          </a:p>
          <a:p>
            <a:r>
              <a:rPr lang="nl-NL" dirty="0" smtClean="0"/>
              <a:t>Procesbegeleiding</a:t>
            </a:r>
          </a:p>
          <a:p>
            <a:pPr>
              <a:buFont typeface="Wingdings"/>
              <a:buChar char="è"/>
            </a:pPr>
            <a:r>
              <a:rPr lang="nl-NL" b="1" dirty="0" smtClean="0">
                <a:sym typeface="Wingdings" panose="05000000000000000000" pitchFamily="2" charset="2"/>
              </a:rPr>
              <a:t> Leren van elkaar</a:t>
            </a:r>
            <a:endParaRPr lang="nl-NL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- Komen tot zelfreflectie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- Krijgen van feedback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- Ontdekken van blinde vlekken</a:t>
            </a: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Voorwaarden </a:t>
            </a:r>
            <a:br>
              <a:rPr lang="nl-NL" sz="3600" b="1" dirty="0" smtClean="0"/>
            </a:br>
            <a:r>
              <a:rPr lang="nl-NL" sz="3600" b="1" dirty="0" smtClean="0"/>
              <a:t>begeleide intervisie</a:t>
            </a:r>
            <a:endParaRPr lang="nl-NL" sz="36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Input van de groep</a:t>
            </a:r>
          </a:p>
          <a:p>
            <a:r>
              <a:rPr lang="nl-NL" dirty="0" smtClean="0"/>
              <a:t>Veilige (leer)omgeving</a:t>
            </a:r>
          </a:p>
          <a:p>
            <a:r>
              <a:rPr lang="nl-NL" dirty="0" smtClean="0"/>
              <a:t>Anonimiteit in verslaggeving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 </a:t>
            </a:r>
            <a:r>
              <a:rPr lang="nl-NL" b="1" dirty="0" smtClean="0">
                <a:sym typeface="Wingdings" panose="05000000000000000000" pitchFamily="2" charset="2"/>
              </a:rPr>
              <a:t>CO-CREATIE</a:t>
            </a:r>
            <a:endParaRPr lang="nl-NL" b="1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2958" y="76173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 smtClean="0"/>
              <a:t>Visie op diversiteit</a:t>
            </a:r>
            <a:endParaRPr lang="nl-NL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sp>
        <p:nvSpPr>
          <p:cNvPr id="6" name="Ovale toelichting 5"/>
          <p:cNvSpPr/>
          <p:nvPr/>
        </p:nvSpPr>
        <p:spPr>
          <a:xfrm>
            <a:off x="89076" y="1265801"/>
            <a:ext cx="4478075" cy="373225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2400" b="1" dirty="0" smtClean="0"/>
          </a:p>
          <a:p>
            <a:r>
              <a:rPr lang="nl-BE" sz="2400" b="1" dirty="0" smtClean="0"/>
              <a:t>Hoe leer je graag?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‘stelen met je ogen’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e</a:t>
            </a:r>
            <a:r>
              <a:rPr lang="nl-BE" sz="2400" dirty="0" smtClean="0"/>
              <a:t>xperimenteren en proberen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uit boeken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s</a:t>
            </a:r>
            <a:r>
              <a:rPr lang="nl-BE" sz="2400" dirty="0" smtClean="0"/>
              <a:t>amen of alleen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…</a:t>
            </a:r>
          </a:p>
          <a:p>
            <a:pPr algn="ctr"/>
            <a:endParaRPr lang="nl-BE" dirty="0"/>
          </a:p>
        </p:txBody>
      </p:sp>
      <p:sp>
        <p:nvSpPr>
          <p:cNvPr id="7" name="Ovale toelichting 6"/>
          <p:cNvSpPr/>
          <p:nvPr/>
        </p:nvSpPr>
        <p:spPr>
          <a:xfrm>
            <a:off x="4076810" y="1925672"/>
            <a:ext cx="5002176" cy="3819171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dirty="0" smtClean="0"/>
          </a:p>
          <a:p>
            <a:pPr algn="ctr"/>
            <a:r>
              <a:rPr lang="nl-BE" sz="2400" b="1" dirty="0" smtClean="0"/>
              <a:t>Hoe geef je graag les?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sz="2400" dirty="0" smtClean="0"/>
              <a:t>Veel vertellen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sz="2400" dirty="0" smtClean="0"/>
              <a:t>Met videomateriaal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sz="2400" dirty="0" smtClean="0"/>
              <a:t>Met gastsprekers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sz="2400" dirty="0" smtClean="0"/>
              <a:t>Begeleiden van groepswerk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sz="2400" dirty="0" smtClean="0"/>
              <a:t>…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5882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Diversiteit</a:t>
            </a:r>
            <a:endParaRPr lang="nl-NL" sz="36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Ruime invulling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Normaal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Verrijking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483290" y="50454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u="sng" dirty="0" smtClean="0">
                <a:solidFill>
                  <a:srgbClr val="009C7C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hlinkClick r:id="rId7"/>
              </a:rPr>
              <a:t>Aan de schoolpoort...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25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Tegemoet komen </a:t>
            </a:r>
            <a:br>
              <a:rPr lang="nl-NL" sz="3600" b="1" dirty="0" smtClean="0"/>
            </a:br>
            <a:r>
              <a:rPr lang="nl-NL" sz="3600" b="1" dirty="0" smtClean="0"/>
              <a:t>aan diversiteit bij studenten</a:t>
            </a:r>
            <a:endParaRPr lang="nl-NL" sz="36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Voorwaarde voor optimaal leerproces </a:t>
            </a:r>
          </a:p>
          <a:p>
            <a:pPr marL="400050" lvl="1" indent="0">
              <a:buNone/>
            </a:pPr>
            <a:r>
              <a:rPr lang="nl-NL" sz="3200" dirty="0" smtClean="0"/>
              <a:t>… Ook </a:t>
            </a:r>
            <a:r>
              <a:rPr lang="nl-NL" sz="3200" dirty="0"/>
              <a:t>in </a:t>
            </a:r>
            <a:r>
              <a:rPr lang="nl-NL" sz="3200" dirty="0" smtClean="0"/>
              <a:t>stage!</a:t>
            </a:r>
            <a:endParaRPr lang="nl-NL" sz="3200" dirty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ENW Eye Opener_sjabloon">
  <a:themeElements>
    <a:clrScheme name="HoGent huisstijlkleuren">
      <a:dk1>
        <a:sysClr val="windowText" lastClr="000000"/>
      </a:dk1>
      <a:lt1>
        <a:sysClr val="window" lastClr="FFFFFF"/>
      </a:lt1>
      <a:dk2>
        <a:srgbClr val="464646"/>
      </a:dk2>
      <a:lt2>
        <a:srgbClr val="EEECE1"/>
      </a:lt2>
      <a:accent1>
        <a:srgbClr val="006FB8"/>
      </a:accent1>
      <a:accent2>
        <a:srgbClr val="F43445"/>
      </a:accent2>
      <a:accent3>
        <a:srgbClr val="009C7C"/>
      </a:accent3>
      <a:accent4>
        <a:srgbClr val="EFAAA2"/>
      </a:accent4>
      <a:accent5>
        <a:srgbClr val="969696"/>
      </a:accent5>
      <a:accent6>
        <a:srgbClr val="FFDA00"/>
      </a:accent6>
      <a:hlink>
        <a:srgbClr val="000000"/>
      </a:hlink>
      <a:folHlink>
        <a:srgbClr val="969696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owerPoint_ENW Eye Opener_sjabloon" id="{98781897-4ED4-4E72-BE35-0655FC7F2B77}" vid="{85B5C89E-2153-4B32-B412-19C361FCB4E2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d27666e-c8d0-4551-a74e-f99cd1734c47">FMWDOC-9-29</_dlc_DocId>
    <_dlc_DocIdUrl xmlns="bd27666e-c8d0-4551-a74e-f99cd1734c47">
      <Url>http://soagmoss001.hogent.be/sites/fmw/_layouts/DocIdRedir.aspx?ID=FMWDOC-9-29</Url>
      <Description>FMWDOC-9-29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C03D040AA6C4192E3CC20B2E87B9F" ma:contentTypeVersion="2" ma:contentTypeDescription="Een nieuw document maken." ma:contentTypeScope="" ma:versionID="b6d1b7b955102405e8896e63f2762814">
  <xsd:schema xmlns:xsd="http://www.w3.org/2001/XMLSchema" xmlns:xs="http://www.w3.org/2001/XMLSchema" xmlns:p="http://schemas.microsoft.com/office/2006/metadata/properties" xmlns:ns2="bd27666e-c8d0-4551-a74e-f99cd1734c47" targetNamespace="http://schemas.microsoft.com/office/2006/metadata/properties" ma:root="true" ma:fieldsID="70723a897a2ab7e638ff29aaca3ef7e5" ns2:_="">
    <xsd:import namespace="bd27666e-c8d0-4551-a74e-f99cd1734c4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7666e-c8d0-4551-a74e-f99cd1734c4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B773972-0F22-40C1-99F1-41EFC0EC7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CD435-FE09-4CCC-86B0-1A0FDEB439D3}">
  <ds:schemaRefs>
    <ds:schemaRef ds:uri="http://purl.org/dc/terms/"/>
    <ds:schemaRef ds:uri="http://schemas.microsoft.com/office/2006/metadata/properties"/>
    <ds:schemaRef ds:uri="http://purl.org/dc/elements/1.1/"/>
    <ds:schemaRef ds:uri="bd27666e-c8d0-4551-a74e-f99cd1734c47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761BF76-90D7-468D-84FC-9693AB747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27666e-c8d0-4551-a74e-f99cd1734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F48A375-0431-4C59-AA3D-786F1D0FF81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PowerPoint_ENW Eye Opener_sjabloon</Template>
  <TotalTime>490</TotalTime>
  <Words>416</Words>
  <Application>Microsoft Office PowerPoint</Application>
  <PresentationFormat>Diavoorstelling (4:3)</PresentationFormat>
  <Paragraphs>162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PowerPoint_ENW Eye Opener_sjabloon</vt:lpstr>
      <vt:lpstr>PowerPoint-presentatie</vt:lpstr>
      <vt:lpstr>PowerPoint-presentatie</vt:lpstr>
      <vt:lpstr>Programma intervisie 1</vt:lpstr>
      <vt:lpstr>Kadering ‘Eye Opener’</vt:lpstr>
      <vt:lpstr>Begeleide intervisie   </vt:lpstr>
      <vt:lpstr>Voorwaarden  begeleide intervisie</vt:lpstr>
      <vt:lpstr>Visie op diversiteit</vt:lpstr>
      <vt:lpstr>Diversiteit</vt:lpstr>
      <vt:lpstr>Tegemoet komen  aan diversiteit bij studenten</vt:lpstr>
      <vt:lpstr>Laat het zien!</vt:lpstr>
      <vt:lpstr>Photovoice-methode</vt:lpstr>
      <vt:lpstr>Waar zie je de diversiteit  van de studenten  binnen jouw stagebegeleiding?</vt:lpstr>
      <vt:lpstr>   Universal Design for Learning (UDL) door SIHO</vt:lpstr>
      <vt:lpstr>Afronding</vt:lpstr>
      <vt:lpstr>In de lift…</vt:lpstr>
      <vt:lpstr>PowerPoint-presentatie</vt:lpstr>
    </vt:vector>
  </TitlesOfParts>
  <Company>HoGent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HoGent</dc:creator>
  <cp:lastModifiedBy>eflamez</cp:lastModifiedBy>
  <cp:revision>85</cp:revision>
  <dcterms:created xsi:type="dcterms:W3CDTF">2014-10-21T11:54:55Z</dcterms:created>
  <dcterms:modified xsi:type="dcterms:W3CDTF">2015-09-23T11:23:08Z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0x010100C6DC03D040AA6C4192E3CC20B2E87B9F</vt:lpwstr>
  </property>
  <property fmtid="{D5CDD505-2E9C-101B-9397-08002B2CF9AE}" pid="3" name="_dlc_DocIdItemGuid">
    <vt:lpwstr>57fd972d-eb65-43ce-b342-db794bec414a</vt:lpwstr>
  </property>
</Properties>
</file>