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3"/>
  </p:notesMasterIdLst>
  <p:handoutMasterIdLst>
    <p:handoutMasterId r:id="rId44"/>
  </p:handoutMasterIdLst>
  <p:sldIdLst>
    <p:sldId id="262" r:id="rId6"/>
    <p:sldId id="263" r:id="rId7"/>
    <p:sldId id="258" r:id="rId8"/>
    <p:sldId id="274" r:id="rId9"/>
    <p:sldId id="329" r:id="rId10"/>
    <p:sldId id="270" r:id="rId11"/>
    <p:sldId id="308" r:id="rId12"/>
    <p:sldId id="326" r:id="rId13"/>
    <p:sldId id="325" r:id="rId14"/>
    <p:sldId id="283" r:id="rId15"/>
    <p:sldId id="311" r:id="rId16"/>
    <p:sldId id="284" r:id="rId17"/>
    <p:sldId id="314" r:id="rId18"/>
    <p:sldId id="315" r:id="rId19"/>
    <p:sldId id="317" r:id="rId20"/>
    <p:sldId id="318" r:id="rId21"/>
    <p:sldId id="285" r:id="rId22"/>
    <p:sldId id="292" r:id="rId23"/>
    <p:sldId id="293" r:id="rId24"/>
    <p:sldId id="294" r:id="rId25"/>
    <p:sldId id="298" r:id="rId26"/>
    <p:sldId id="297" r:id="rId27"/>
    <p:sldId id="296" r:id="rId28"/>
    <p:sldId id="300" r:id="rId29"/>
    <p:sldId id="327" r:id="rId30"/>
    <p:sldId id="299" r:id="rId31"/>
    <p:sldId id="286" r:id="rId32"/>
    <p:sldId id="323" r:id="rId33"/>
    <p:sldId id="301" r:id="rId34"/>
    <p:sldId id="303" r:id="rId35"/>
    <p:sldId id="302" r:id="rId36"/>
    <p:sldId id="328" r:id="rId37"/>
    <p:sldId id="307" r:id="rId38"/>
    <p:sldId id="305" r:id="rId39"/>
    <p:sldId id="309" r:id="rId40"/>
    <p:sldId id="324" r:id="rId41"/>
    <p:sldId id="310" r:id="rId4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0115" autoAdjust="0"/>
  </p:normalViewPr>
  <p:slideViewPr>
    <p:cSldViewPr snapToGrid="0" snapToObjects="1">
      <p:cViewPr>
        <p:scale>
          <a:sx n="56" d="100"/>
          <a:sy n="56" d="100"/>
        </p:scale>
        <p:origin x="-17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DDF06-B045-4E73-860D-04C7A4AFDB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30C26A8-4BCF-42C9-95BE-E77347150412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800" b="1" dirty="0" smtClean="0"/>
            <a:t>S</a:t>
          </a:r>
          <a:endParaRPr lang="nl-BE" sz="2800" b="1" dirty="0"/>
        </a:p>
      </dgm:t>
    </dgm:pt>
    <dgm:pt modelId="{A85DF60E-7A56-4643-B251-B9DEE95A1925}" type="parTrans" cxnId="{3C625046-A14E-490E-8441-83092E523D8E}">
      <dgm:prSet/>
      <dgm:spPr/>
      <dgm:t>
        <a:bodyPr/>
        <a:lstStyle/>
        <a:p>
          <a:endParaRPr lang="nl-BE"/>
        </a:p>
      </dgm:t>
    </dgm:pt>
    <dgm:pt modelId="{5AC14BCD-24D4-43FE-A8AE-7017C6443825}" type="sibTrans" cxnId="{3C625046-A14E-490E-8441-83092E523D8E}">
      <dgm:prSet/>
      <dgm:spPr/>
      <dgm:t>
        <a:bodyPr/>
        <a:lstStyle/>
        <a:p>
          <a:endParaRPr lang="nl-BE"/>
        </a:p>
      </dgm:t>
    </dgm:pt>
    <dgm:pt modelId="{70D207A1-B850-4C9B-BE94-46C1469157D8}">
      <dgm:prSet phldrT="[Tekst]" custT="1"/>
      <dgm:spPr/>
      <dgm:t>
        <a:bodyPr/>
        <a:lstStyle/>
        <a:p>
          <a:r>
            <a:rPr lang="nl-BE" sz="1600" dirty="0" smtClean="0"/>
            <a:t>Is mijn doelstelling </a:t>
          </a:r>
          <a:r>
            <a:rPr lang="nl-BE" sz="1800" b="1" dirty="0" smtClean="0"/>
            <a:t>specifiek?</a:t>
          </a:r>
          <a:endParaRPr lang="nl-BE" sz="1800" b="1" dirty="0"/>
        </a:p>
      </dgm:t>
    </dgm:pt>
    <dgm:pt modelId="{5AC2E32D-A455-468D-857A-D3D340F1596E}" type="parTrans" cxnId="{219EB29B-55D3-42EA-9A4B-5B9367B59B79}">
      <dgm:prSet/>
      <dgm:spPr/>
      <dgm:t>
        <a:bodyPr/>
        <a:lstStyle/>
        <a:p>
          <a:endParaRPr lang="nl-BE"/>
        </a:p>
      </dgm:t>
    </dgm:pt>
    <dgm:pt modelId="{8686201B-EF63-40D6-84CB-7B6996ADF8AD}" type="sibTrans" cxnId="{219EB29B-55D3-42EA-9A4B-5B9367B59B79}">
      <dgm:prSet/>
      <dgm:spPr/>
      <dgm:t>
        <a:bodyPr/>
        <a:lstStyle/>
        <a:p>
          <a:endParaRPr lang="nl-BE"/>
        </a:p>
      </dgm:t>
    </dgm:pt>
    <dgm:pt modelId="{F2E1A0CE-2227-4F03-A658-072C6FCEBDE9}">
      <dgm:prSet phldrT="[Tekst]"/>
      <dgm:spPr/>
      <dgm:t>
        <a:bodyPr/>
        <a:lstStyle/>
        <a:p>
          <a:r>
            <a:rPr lang="nl-BE" sz="1600" dirty="0" smtClean="0"/>
            <a:t>Wat ga ik precies doen? (concreet en helder omschrijven)</a:t>
          </a:r>
          <a:endParaRPr lang="nl-BE" sz="1600" dirty="0"/>
        </a:p>
      </dgm:t>
    </dgm:pt>
    <dgm:pt modelId="{099EC4CD-5895-43FF-8A50-C5AEC7458E9A}" type="parTrans" cxnId="{DE78CB0F-31AA-4905-A165-6C0BE2E52B92}">
      <dgm:prSet/>
      <dgm:spPr/>
      <dgm:t>
        <a:bodyPr/>
        <a:lstStyle/>
        <a:p>
          <a:endParaRPr lang="nl-BE"/>
        </a:p>
      </dgm:t>
    </dgm:pt>
    <dgm:pt modelId="{85B240BE-DD97-4641-A3D0-05DC9B2037E2}" type="sibTrans" cxnId="{DE78CB0F-31AA-4905-A165-6C0BE2E52B92}">
      <dgm:prSet/>
      <dgm:spPr/>
      <dgm:t>
        <a:bodyPr/>
        <a:lstStyle/>
        <a:p>
          <a:endParaRPr lang="nl-BE"/>
        </a:p>
      </dgm:t>
    </dgm:pt>
    <dgm:pt modelId="{DA4183FA-81FE-43D7-BF73-820B15A9D1F6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800" b="1" dirty="0" smtClean="0"/>
            <a:t>R</a:t>
          </a:r>
          <a:endParaRPr lang="nl-BE" sz="2800" b="1" dirty="0"/>
        </a:p>
      </dgm:t>
    </dgm:pt>
    <dgm:pt modelId="{A286BE8D-E898-45C7-8FC0-6C8EA5E1C194}" type="parTrans" cxnId="{D3062B19-ABF5-492D-A57E-8F2895A69913}">
      <dgm:prSet/>
      <dgm:spPr/>
      <dgm:t>
        <a:bodyPr/>
        <a:lstStyle/>
        <a:p>
          <a:endParaRPr lang="nl-BE"/>
        </a:p>
      </dgm:t>
    </dgm:pt>
    <dgm:pt modelId="{FFA2697C-EB5D-4CAF-83C5-2C9EFB6F1E14}" type="sibTrans" cxnId="{D3062B19-ABF5-492D-A57E-8F2895A69913}">
      <dgm:prSet/>
      <dgm:spPr/>
      <dgm:t>
        <a:bodyPr/>
        <a:lstStyle/>
        <a:p>
          <a:endParaRPr lang="nl-BE"/>
        </a:p>
      </dgm:t>
    </dgm:pt>
    <dgm:pt modelId="{8A9317C6-568E-477E-99E9-8130450F9E83}">
      <dgm:prSet phldrT="[Tekst]" custT="1"/>
      <dgm:spPr/>
      <dgm:t>
        <a:bodyPr/>
        <a:lstStyle/>
        <a:p>
          <a:r>
            <a:rPr lang="nl-BE" sz="1800" b="1" dirty="0" smtClean="0"/>
            <a:t>Realistisch? </a:t>
          </a:r>
          <a:endParaRPr lang="nl-BE" sz="1800" b="1" dirty="0"/>
        </a:p>
      </dgm:t>
    </dgm:pt>
    <dgm:pt modelId="{42842FA8-B856-4E44-A917-08C89F7BBBA6}" type="parTrans" cxnId="{A53534B5-3C45-408B-AF4F-B23508FB3E8F}">
      <dgm:prSet/>
      <dgm:spPr/>
      <dgm:t>
        <a:bodyPr/>
        <a:lstStyle/>
        <a:p>
          <a:endParaRPr lang="nl-BE"/>
        </a:p>
      </dgm:t>
    </dgm:pt>
    <dgm:pt modelId="{4316447E-C848-406A-A6C1-52072BC0EB99}" type="sibTrans" cxnId="{A53534B5-3C45-408B-AF4F-B23508FB3E8F}">
      <dgm:prSet/>
      <dgm:spPr/>
      <dgm:t>
        <a:bodyPr/>
        <a:lstStyle/>
        <a:p>
          <a:endParaRPr lang="nl-BE"/>
        </a:p>
      </dgm:t>
    </dgm:pt>
    <dgm:pt modelId="{4281DB63-B879-42B0-8D1D-2533B470B1F1}">
      <dgm:prSet phldrT="[Tekst]"/>
      <dgm:spPr/>
      <dgm:t>
        <a:bodyPr/>
        <a:lstStyle/>
        <a:p>
          <a:r>
            <a:rPr lang="nl-BE" sz="1600" dirty="0" smtClean="0"/>
            <a:t>Kan ik dit halen? Is het realiseerbaar? </a:t>
          </a:r>
          <a:endParaRPr lang="nl-BE" sz="1600" dirty="0"/>
        </a:p>
      </dgm:t>
    </dgm:pt>
    <dgm:pt modelId="{1AE54CD8-2F06-4C2C-B315-ECFC6FFC80DE}" type="parTrans" cxnId="{72082041-5631-4708-8434-53812FA5C2DD}">
      <dgm:prSet/>
      <dgm:spPr/>
      <dgm:t>
        <a:bodyPr/>
        <a:lstStyle/>
        <a:p>
          <a:endParaRPr lang="nl-BE"/>
        </a:p>
      </dgm:t>
    </dgm:pt>
    <dgm:pt modelId="{1C33EE15-D440-478B-8E49-482210F1FA42}" type="sibTrans" cxnId="{72082041-5631-4708-8434-53812FA5C2DD}">
      <dgm:prSet/>
      <dgm:spPr/>
      <dgm:t>
        <a:bodyPr/>
        <a:lstStyle/>
        <a:p>
          <a:endParaRPr lang="nl-BE"/>
        </a:p>
      </dgm:t>
    </dgm:pt>
    <dgm:pt modelId="{E87F87F7-F506-42B2-A242-90A4ABD4937D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800" b="1" dirty="0" smtClean="0"/>
            <a:t>T</a:t>
          </a:r>
          <a:endParaRPr lang="nl-BE" sz="2800" b="1" dirty="0"/>
        </a:p>
      </dgm:t>
    </dgm:pt>
    <dgm:pt modelId="{ECC72B00-1B35-4318-800A-ED1C171361AC}" type="parTrans" cxnId="{72D2F960-352D-4116-9FFC-0792F04013CB}">
      <dgm:prSet/>
      <dgm:spPr/>
      <dgm:t>
        <a:bodyPr/>
        <a:lstStyle/>
        <a:p>
          <a:endParaRPr lang="nl-BE"/>
        </a:p>
      </dgm:t>
    </dgm:pt>
    <dgm:pt modelId="{5A860E92-8CAD-4FC7-B45E-B242470746F6}" type="sibTrans" cxnId="{72D2F960-352D-4116-9FFC-0792F04013CB}">
      <dgm:prSet/>
      <dgm:spPr/>
      <dgm:t>
        <a:bodyPr/>
        <a:lstStyle/>
        <a:p>
          <a:endParaRPr lang="nl-BE"/>
        </a:p>
      </dgm:t>
    </dgm:pt>
    <dgm:pt modelId="{7D2D644D-DCD9-4EBD-84B5-B1B97D51BE7C}">
      <dgm:prSet phldrT="[Tekst]" custT="1"/>
      <dgm:spPr/>
      <dgm:t>
        <a:bodyPr/>
        <a:lstStyle/>
        <a:p>
          <a:r>
            <a:rPr lang="nl-BE" sz="1800" b="1" dirty="0" smtClean="0"/>
            <a:t>Tijdsgebonden? </a:t>
          </a:r>
          <a:endParaRPr lang="nl-BE" sz="1800" b="1" dirty="0"/>
        </a:p>
      </dgm:t>
    </dgm:pt>
    <dgm:pt modelId="{F9295424-8180-4DEC-9D03-A859A932E87F}" type="parTrans" cxnId="{E8626EB7-B5A0-4260-826B-58E369890CE7}">
      <dgm:prSet/>
      <dgm:spPr/>
      <dgm:t>
        <a:bodyPr/>
        <a:lstStyle/>
        <a:p>
          <a:endParaRPr lang="nl-BE"/>
        </a:p>
      </dgm:t>
    </dgm:pt>
    <dgm:pt modelId="{5C3442D7-F5E7-452B-8F3C-1946AC19601E}" type="sibTrans" cxnId="{E8626EB7-B5A0-4260-826B-58E369890CE7}">
      <dgm:prSet/>
      <dgm:spPr/>
      <dgm:t>
        <a:bodyPr/>
        <a:lstStyle/>
        <a:p>
          <a:endParaRPr lang="nl-BE"/>
        </a:p>
      </dgm:t>
    </dgm:pt>
    <dgm:pt modelId="{0702458A-FBFC-4FED-9660-548E16E168FA}">
      <dgm:prSet phldrT="[Tekst]"/>
      <dgm:spPr/>
      <dgm:t>
        <a:bodyPr/>
        <a:lstStyle/>
        <a:p>
          <a:r>
            <a:rPr lang="nl-BE" sz="1600" dirty="0" smtClean="0"/>
            <a:t>Hoeveel tijd calculeer je in? </a:t>
          </a:r>
          <a:endParaRPr lang="nl-BE" sz="1600" dirty="0"/>
        </a:p>
      </dgm:t>
    </dgm:pt>
    <dgm:pt modelId="{C698E5D8-CCC1-4F63-917A-1ABBE2C6DE4F}" type="parTrans" cxnId="{1A13A9CB-D69E-441F-AC3E-A80AF355C219}">
      <dgm:prSet/>
      <dgm:spPr/>
      <dgm:t>
        <a:bodyPr/>
        <a:lstStyle/>
        <a:p>
          <a:endParaRPr lang="nl-BE"/>
        </a:p>
      </dgm:t>
    </dgm:pt>
    <dgm:pt modelId="{40D396E3-D67F-4F6E-AF3F-16D175B1E0C1}" type="sibTrans" cxnId="{1A13A9CB-D69E-441F-AC3E-A80AF355C219}">
      <dgm:prSet/>
      <dgm:spPr/>
      <dgm:t>
        <a:bodyPr/>
        <a:lstStyle/>
        <a:p>
          <a:endParaRPr lang="nl-BE"/>
        </a:p>
      </dgm:t>
    </dgm:pt>
    <dgm:pt modelId="{3A1FC78B-701C-4EDF-A5B0-BF86290BFA4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800" b="1" dirty="0" smtClean="0"/>
            <a:t>A</a:t>
          </a:r>
          <a:endParaRPr lang="nl-BE" sz="2800" b="1" dirty="0"/>
        </a:p>
      </dgm:t>
    </dgm:pt>
    <dgm:pt modelId="{6A3ADCEB-0AEF-44FD-8DAC-5EE3C395DA3E}" type="parTrans" cxnId="{C6566ABA-27A1-4A17-B339-FD25304C2474}">
      <dgm:prSet/>
      <dgm:spPr/>
      <dgm:t>
        <a:bodyPr/>
        <a:lstStyle/>
        <a:p>
          <a:endParaRPr lang="nl-BE"/>
        </a:p>
      </dgm:t>
    </dgm:pt>
    <dgm:pt modelId="{17724071-0CE0-4AAE-BBC9-5E796DDCA152}" type="sibTrans" cxnId="{C6566ABA-27A1-4A17-B339-FD25304C2474}">
      <dgm:prSet/>
      <dgm:spPr/>
      <dgm:t>
        <a:bodyPr/>
        <a:lstStyle/>
        <a:p>
          <a:endParaRPr lang="nl-BE"/>
        </a:p>
      </dgm:t>
    </dgm:pt>
    <dgm:pt modelId="{ADBA6F78-3546-4F98-9711-1E44FB004F10}">
      <dgm:prSet custT="1"/>
      <dgm:spPr/>
      <dgm:t>
        <a:bodyPr/>
        <a:lstStyle/>
        <a:p>
          <a:r>
            <a:rPr lang="nl-BE" sz="1800" b="1" dirty="0" smtClean="0"/>
            <a:t>Acceptabel?</a:t>
          </a:r>
          <a:endParaRPr lang="nl-BE" sz="1800" b="1" dirty="0"/>
        </a:p>
      </dgm:t>
    </dgm:pt>
    <dgm:pt modelId="{ED5F661A-3E47-4CFA-A429-DF3ECBA44534}" type="parTrans" cxnId="{CDC57B7D-5DD3-471F-9F17-36DA6D99D8E1}">
      <dgm:prSet/>
      <dgm:spPr/>
      <dgm:t>
        <a:bodyPr/>
        <a:lstStyle/>
        <a:p>
          <a:endParaRPr lang="nl-BE"/>
        </a:p>
      </dgm:t>
    </dgm:pt>
    <dgm:pt modelId="{B6A019BF-DFBD-41FC-A6C9-2E43C9E7778B}" type="sibTrans" cxnId="{CDC57B7D-5DD3-471F-9F17-36DA6D99D8E1}">
      <dgm:prSet/>
      <dgm:spPr/>
      <dgm:t>
        <a:bodyPr/>
        <a:lstStyle/>
        <a:p>
          <a:endParaRPr lang="nl-BE"/>
        </a:p>
      </dgm:t>
    </dgm:pt>
    <dgm:pt modelId="{73A7008A-10ED-43D9-AD18-43E8099F48B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800" b="1" dirty="0" smtClean="0"/>
            <a:t>M</a:t>
          </a:r>
          <a:endParaRPr lang="nl-BE" sz="2800" b="1" dirty="0"/>
        </a:p>
      </dgm:t>
    </dgm:pt>
    <dgm:pt modelId="{165FBCC2-33D0-4A79-AAE5-3CB4B33AF7F5}" type="parTrans" cxnId="{C7C4E583-3928-48ED-B5C3-6094C8921C9E}">
      <dgm:prSet/>
      <dgm:spPr/>
      <dgm:t>
        <a:bodyPr/>
        <a:lstStyle/>
        <a:p>
          <a:endParaRPr lang="nl-BE"/>
        </a:p>
      </dgm:t>
    </dgm:pt>
    <dgm:pt modelId="{BF2FB1CC-643F-4F2B-B726-D25CF563F885}" type="sibTrans" cxnId="{C7C4E583-3928-48ED-B5C3-6094C8921C9E}">
      <dgm:prSet/>
      <dgm:spPr/>
      <dgm:t>
        <a:bodyPr/>
        <a:lstStyle/>
        <a:p>
          <a:endParaRPr lang="nl-BE"/>
        </a:p>
      </dgm:t>
    </dgm:pt>
    <dgm:pt modelId="{637128D9-6EC2-4E90-9AD5-04D916126FCD}">
      <dgm:prSet custT="1"/>
      <dgm:spPr/>
      <dgm:t>
        <a:bodyPr/>
        <a:lstStyle/>
        <a:p>
          <a:r>
            <a:rPr lang="nl-BE" sz="1800" b="1" dirty="0" smtClean="0"/>
            <a:t>Meetbaar?</a:t>
          </a:r>
          <a:endParaRPr lang="nl-BE" sz="1800" b="1" dirty="0"/>
        </a:p>
      </dgm:t>
    </dgm:pt>
    <dgm:pt modelId="{BDAC9DE9-2F0E-4E52-93AE-5BF0A7E8025C}" type="parTrans" cxnId="{D5330498-3FBD-4D73-921A-732C79C95A3D}">
      <dgm:prSet/>
      <dgm:spPr/>
      <dgm:t>
        <a:bodyPr/>
        <a:lstStyle/>
        <a:p>
          <a:endParaRPr lang="nl-BE"/>
        </a:p>
      </dgm:t>
    </dgm:pt>
    <dgm:pt modelId="{48EC2B5A-D444-4048-98DE-C92E69E78A9B}" type="sibTrans" cxnId="{D5330498-3FBD-4D73-921A-732C79C95A3D}">
      <dgm:prSet/>
      <dgm:spPr/>
      <dgm:t>
        <a:bodyPr/>
        <a:lstStyle/>
        <a:p>
          <a:endParaRPr lang="nl-BE"/>
        </a:p>
      </dgm:t>
    </dgm:pt>
    <dgm:pt modelId="{6FCCE4E4-B03B-49CA-A0E2-88484FFDCCCD}">
      <dgm:prSet/>
      <dgm:spPr/>
      <dgm:t>
        <a:bodyPr/>
        <a:lstStyle/>
        <a:p>
          <a:r>
            <a:rPr lang="nl-BE" sz="1600" dirty="0" smtClean="0"/>
            <a:t>Hoe kan ik nagaan of mijn doel bereikt is? </a:t>
          </a:r>
          <a:endParaRPr lang="nl-BE" sz="1600" dirty="0"/>
        </a:p>
      </dgm:t>
    </dgm:pt>
    <dgm:pt modelId="{CE31BA8B-3747-4523-8270-5C2F03A55CE9}" type="parTrans" cxnId="{14EE702D-72BD-4C54-B9B5-A2C020FC397D}">
      <dgm:prSet/>
      <dgm:spPr/>
      <dgm:t>
        <a:bodyPr/>
        <a:lstStyle/>
        <a:p>
          <a:endParaRPr lang="nl-BE"/>
        </a:p>
      </dgm:t>
    </dgm:pt>
    <dgm:pt modelId="{E39823C4-A836-4743-8961-5A977A2DDB8B}" type="sibTrans" cxnId="{14EE702D-72BD-4C54-B9B5-A2C020FC397D}">
      <dgm:prSet/>
      <dgm:spPr/>
      <dgm:t>
        <a:bodyPr/>
        <a:lstStyle/>
        <a:p>
          <a:endParaRPr lang="nl-BE"/>
        </a:p>
      </dgm:t>
    </dgm:pt>
    <dgm:pt modelId="{807349EC-F910-4B95-8956-942C5E699841}">
      <dgm:prSet/>
      <dgm:spPr/>
      <dgm:t>
        <a:bodyPr/>
        <a:lstStyle/>
        <a:p>
          <a:r>
            <a:rPr lang="nl-BE" sz="1600" dirty="0" smtClean="0"/>
            <a:t>Wordt mijn doel gedragen door betrokkenen?  </a:t>
          </a:r>
          <a:endParaRPr lang="nl-BE" sz="1600" dirty="0"/>
        </a:p>
      </dgm:t>
    </dgm:pt>
    <dgm:pt modelId="{A5B80BD4-6B5F-4227-BFF2-113BA91E85E6}" type="parTrans" cxnId="{F0C3CEED-998A-40EB-AD20-DF47B047F131}">
      <dgm:prSet/>
      <dgm:spPr/>
      <dgm:t>
        <a:bodyPr/>
        <a:lstStyle/>
        <a:p>
          <a:endParaRPr lang="nl-BE"/>
        </a:p>
      </dgm:t>
    </dgm:pt>
    <dgm:pt modelId="{75B2E2D9-EC82-4AF6-89DE-7EAAAC50EA02}" type="sibTrans" cxnId="{F0C3CEED-998A-40EB-AD20-DF47B047F131}">
      <dgm:prSet/>
      <dgm:spPr/>
      <dgm:t>
        <a:bodyPr/>
        <a:lstStyle/>
        <a:p>
          <a:endParaRPr lang="nl-BE"/>
        </a:p>
      </dgm:t>
    </dgm:pt>
    <dgm:pt modelId="{A49E236B-9F8C-4861-9641-FF355E05637C}" type="pres">
      <dgm:prSet presAssocID="{79ADDF06-B045-4E73-860D-04C7A4AFDB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7D9A82A-D2AC-46AB-B8CB-10173AA9628C}" type="pres">
      <dgm:prSet presAssocID="{230C26A8-4BCF-42C9-95BE-E77347150412}" presName="composite" presStyleCnt="0"/>
      <dgm:spPr/>
    </dgm:pt>
    <dgm:pt modelId="{5314D824-8996-46AD-B893-E20893B291B5}" type="pres">
      <dgm:prSet presAssocID="{230C26A8-4BCF-42C9-95BE-E77347150412}" presName="parentText" presStyleLbl="alignNode1" presStyleIdx="0" presStyleCnt="5" custLinFactNeighborX="-22113" custLinFactNeighborY="-1299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8D843E8-4196-4B15-B8E9-77645FA26ABD}" type="pres">
      <dgm:prSet presAssocID="{230C26A8-4BCF-42C9-95BE-E7734715041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BDF44C2-3D2B-492C-B85B-5A2A225E5D51}" type="pres">
      <dgm:prSet presAssocID="{5AC14BCD-24D4-43FE-A8AE-7017C6443825}" presName="sp" presStyleCnt="0"/>
      <dgm:spPr/>
    </dgm:pt>
    <dgm:pt modelId="{EFFB5D86-BD87-443D-A494-C50EFB1BD794}" type="pres">
      <dgm:prSet presAssocID="{73A7008A-10ED-43D9-AD18-43E8099F48B5}" presName="composite" presStyleCnt="0"/>
      <dgm:spPr/>
    </dgm:pt>
    <dgm:pt modelId="{5EF2C09F-F7F7-462A-939A-44EBD7143E2A}" type="pres">
      <dgm:prSet presAssocID="{73A7008A-10ED-43D9-AD18-43E8099F48B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3AB1C3-3673-4E44-BC50-ACC7C52749B7}" type="pres">
      <dgm:prSet presAssocID="{73A7008A-10ED-43D9-AD18-43E8099F48B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48307FC-8EEB-496D-86A8-27751F587C7D}" type="pres">
      <dgm:prSet presAssocID="{BF2FB1CC-643F-4F2B-B726-D25CF563F885}" presName="sp" presStyleCnt="0"/>
      <dgm:spPr/>
    </dgm:pt>
    <dgm:pt modelId="{600C7005-E097-491D-A7E2-C53AEC8084B1}" type="pres">
      <dgm:prSet presAssocID="{3A1FC78B-701C-4EDF-A5B0-BF86290BFA45}" presName="composite" presStyleCnt="0"/>
      <dgm:spPr/>
    </dgm:pt>
    <dgm:pt modelId="{AA5272B3-4FF4-4B42-ACBD-A0BCB7E536DE}" type="pres">
      <dgm:prSet presAssocID="{3A1FC78B-701C-4EDF-A5B0-BF86290BFA4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5B9AF68-8733-4177-AA5F-5030D4415FD3}" type="pres">
      <dgm:prSet presAssocID="{3A1FC78B-701C-4EDF-A5B0-BF86290BFA4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9414072-B5F9-4BB6-8EBB-876A65E39544}" type="pres">
      <dgm:prSet presAssocID="{17724071-0CE0-4AAE-BBC9-5E796DDCA152}" presName="sp" presStyleCnt="0"/>
      <dgm:spPr/>
    </dgm:pt>
    <dgm:pt modelId="{ED2997AE-8CE0-41D1-B861-44F69E1EE75A}" type="pres">
      <dgm:prSet presAssocID="{DA4183FA-81FE-43D7-BF73-820B15A9D1F6}" presName="composite" presStyleCnt="0"/>
      <dgm:spPr/>
    </dgm:pt>
    <dgm:pt modelId="{A6707CF9-749C-4C29-85D8-5C3A171A1D9B}" type="pres">
      <dgm:prSet presAssocID="{DA4183FA-81FE-43D7-BF73-820B15A9D1F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1FF43AE-A991-4F6B-A393-20F71B9D51B2}" type="pres">
      <dgm:prSet presAssocID="{DA4183FA-81FE-43D7-BF73-820B15A9D1F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B0B6CF1-BD61-48C0-8E45-D356BD76B187}" type="pres">
      <dgm:prSet presAssocID="{FFA2697C-EB5D-4CAF-83C5-2C9EFB6F1E14}" presName="sp" presStyleCnt="0"/>
      <dgm:spPr/>
    </dgm:pt>
    <dgm:pt modelId="{573F378F-D38F-4B36-A3EB-B05DF630B6A4}" type="pres">
      <dgm:prSet presAssocID="{E87F87F7-F506-42B2-A242-90A4ABD4937D}" presName="composite" presStyleCnt="0"/>
      <dgm:spPr/>
    </dgm:pt>
    <dgm:pt modelId="{B896D105-87C8-491B-B3C9-6A5958A2C5E5}" type="pres">
      <dgm:prSet presAssocID="{E87F87F7-F506-42B2-A242-90A4ABD4937D}" presName="parentText" presStyleLbl="alignNode1" presStyleIdx="4" presStyleCnt="5" custLinFactNeighborX="-22113" custLinFactNeighborY="471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1B7B02-4298-4BA9-A094-E329F4CCC8CA}" type="pres">
      <dgm:prSet presAssocID="{E87F87F7-F506-42B2-A242-90A4ABD4937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3062B19-ABF5-492D-A57E-8F2895A69913}" srcId="{79ADDF06-B045-4E73-860D-04C7A4AFDB51}" destId="{DA4183FA-81FE-43D7-BF73-820B15A9D1F6}" srcOrd="3" destOrd="0" parTransId="{A286BE8D-E898-45C7-8FC0-6C8EA5E1C194}" sibTransId="{FFA2697C-EB5D-4CAF-83C5-2C9EFB6F1E14}"/>
    <dgm:cxn modelId="{286F6B85-49B7-46E4-B3FE-CA38A83B3A86}" type="presOf" srcId="{73A7008A-10ED-43D9-AD18-43E8099F48B5}" destId="{5EF2C09F-F7F7-462A-939A-44EBD7143E2A}" srcOrd="0" destOrd="0" presId="urn:microsoft.com/office/officeart/2005/8/layout/chevron2"/>
    <dgm:cxn modelId="{CDC57B7D-5DD3-471F-9F17-36DA6D99D8E1}" srcId="{3A1FC78B-701C-4EDF-A5B0-BF86290BFA45}" destId="{ADBA6F78-3546-4F98-9711-1E44FB004F10}" srcOrd="0" destOrd="0" parTransId="{ED5F661A-3E47-4CFA-A429-DF3ECBA44534}" sibTransId="{B6A019BF-DFBD-41FC-A6C9-2E43C9E7778B}"/>
    <dgm:cxn modelId="{7F2183FD-34FB-4A06-B770-CECB9ECABF2C}" type="presOf" srcId="{0702458A-FBFC-4FED-9660-548E16E168FA}" destId="{211B7B02-4298-4BA9-A094-E329F4CCC8CA}" srcOrd="0" destOrd="1" presId="urn:microsoft.com/office/officeart/2005/8/layout/chevron2"/>
    <dgm:cxn modelId="{26E4B1E2-372E-47BD-AE23-01B3BCB228EA}" type="presOf" srcId="{7D2D644D-DCD9-4EBD-84B5-B1B97D51BE7C}" destId="{211B7B02-4298-4BA9-A094-E329F4CCC8CA}" srcOrd="0" destOrd="0" presId="urn:microsoft.com/office/officeart/2005/8/layout/chevron2"/>
    <dgm:cxn modelId="{A53534B5-3C45-408B-AF4F-B23508FB3E8F}" srcId="{DA4183FA-81FE-43D7-BF73-820B15A9D1F6}" destId="{8A9317C6-568E-477E-99E9-8130450F9E83}" srcOrd="0" destOrd="0" parTransId="{42842FA8-B856-4E44-A917-08C89F7BBBA6}" sibTransId="{4316447E-C848-406A-A6C1-52072BC0EB99}"/>
    <dgm:cxn modelId="{2C57AAFA-5DC8-423B-870A-699836D28234}" type="presOf" srcId="{F2E1A0CE-2227-4F03-A658-072C6FCEBDE9}" destId="{48D843E8-4196-4B15-B8E9-77645FA26ABD}" srcOrd="0" destOrd="1" presId="urn:microsoft.com/office/officeart/2005/8/layout/chevron2"/>
    <dgm:cxn modelId="{72D2F960-352D-4116-9FFC-0792F04013CB}" srcId="{79ADDF06-B045-4E73-860D-04C7A4AFDB51}" destId="{E87F87F7-F506-42B2-A242-90A4ABD4937D}" srcOrd="4" destOrd="0" parTransId="{ECC72B00-1B35-4318-800A-ED1C171361AC}" sibTransId="{5A860E92-8CAD-4FC7-B45E-B242470746F6}"/>
    <dgm:cxn modelId="{C6566ABA-27A1-4A17-B339-FD25304C2474}" srcId="{79ADDF06-B045-4E73-860D-04C7A4AFDB51}" destId="{3A1FC78B-701C-4EDF-A5B0-BF86290BFA45}" srcOrd="2" destOrd="0" parTransId="{6A3ADCEB-0AEF-44FD-8DAC-5EE3C395DA3E}" sibTransId="{17724071-0CE0-4AAE-BBC9-5E796DDCA152}"/>
    <dgm:cxn modelId="{1A13A9CB-D69E-441F-AC3E-A80AF355C219}" srcId="{E87F87F7-F506-42B2-A242-90A4ABD4937D}" destId="{0702458A-FBFC-4FED-9660-548E16E168FA}" srcOrd="1" destOrd="0" parTransId="{C698E5D8-CCC1-4F63-917A-1ABBE2C6DE4F}" sibTransId="{40D396E3-D67F-4F6E-AF3F-16D175B1E0C1}"/>
    <dgm:cxn modelId="{20340F86-D6B0-4A3F-9425-62BA31B2AD6E}" type="presOf" srcId="{4281DB63-B879-42B0-8D1D-2533B470B1F1}" destId="{41FF43AE-A991-4F6B-A393-20F71B9D51B2}" srcOrd="0" destOrd="1" presId="urn:microsoft.com/office/officeart/2005/8/layout/chevron2"/>
    <dgm:cxn modelId="{895FB846-8269-4A82-9034-74DAFAA405AF}" type="presOf" srcId="{DA4183FA-81FE-43D7-BF73-820B15A9D1F6}" destId="{A6707CF9-749C-4C29-85D8-5C3A171A1D9B}" srcOrd="0" destOrd="0" presId="urn:microsoft.com/office/officeart/2005/8/layout/chevron2"/>
    <dgm:cxn modelId="{26DF56C9-F155-4AF6-927B-FDA511C9FA91}" type="presOf" srcId="{6FCCE4E4-B03B-49CA-A0E2-88484FFDCCCD}" destId="{2F3AB1C3-3673-4E44-BC50-ACC7C52749B7}" srcOrd="0" destOrd="1" presId="urn:microsoft.com/office/officeart/2005/8/layout/chevron2"/>
    <dgm:cxn modelId="{C7C4E583-3928-48ED-B5C3-6094C8921C9E}" srcId="{79ADDF06-B045-4E73-860D-04C7A4AFDB51}" destId="{73A7008A-10ED-43D9-AD18-43E8099F48B5}" srcOrd="1" destOrd="0" parTransId="{165FBCC2-33D0-4A79-AAE5-3CB4B33AF7F5}" sibTransId="{BF2FB1CC-643F-4F2B-B726-D25CF563F885}"/>
    <dgm:cxn modelId="{F0C3CEED-998A-40EB-AD20-DF47B047F131}" srcId="{3A1FC78B-701C-4EDF-A5B0-BF86290BFA45}" destId="{807349EC-F910-4B95-8956-942C5E699841}" srcOrd="1" destOrd="0" parTransId="{A5B80BD4-6B5F-4227-BFF2-113BA91E85E6}" sibTransId="{75B2E2D9-EC82-4AF6-89DE-7EAAAC50EA02}"/>
    <dgm:cxn modelId="{DE78CB0F-31AA-4905-A165-6C0BE2E52B92}" srcId="{230C26A8-4BCF-42C9-95BE-E77347150412}" destId="{F2E1A0CE-2227-4F03-A658-072C6FCEBDE9}" srcOrd="1" destOrd="0" parTransId="{099EC4CD-5895-43FF-8A50-C5AEC7458E9A}" sibTransId="{85B240BE-DD97-4641-A3D0-05DC9B2037E2}"/>
    <dgm:cxn modelId="{3C625046-A14E-490E-8441-83092E523D8E}" srcId="{79ADDF06-B045-4E73-860D-04C7A4AFDB51}" destId="{230C26A8-4BCF-42C9-95BE-E77347150412}" srcOrd="0" destOrd="0" parTransId="{A85DF60E-7A56-4643-B251-B9DEE95A1925}" sibTransId="{5AC14BCD-24D4-43FE-A8AE-7017C6443825}"/>
    <dgm:cxn modelId="{41FEF371-0374-4C7D-93E5-C161C27337DC}" type="presOf" srcId="{637128D9-6EC2-4E90-9AD5-04D916126FCD}" destId="{2F3AB1C3-3673-4E44-BC50-ACC7C52749B7}" srcOrd="0" destOrd="0" presId="urn:microsoft.com/office/officeart/2005/8/layout/chevron2"/>
    <dgm:cxn modelId="{219EB29B-55D3-42EA-9A4B-5B9367B59B79}" srcId="{230C26A8-4BCF-42C9-95BE-E77347150412}" destId="{70D207A1-B850-4C9B-BE94-46C1469157D8}" srcOrd="0" destOrd="0" parTransId="{5AC2E32D-A455-468D-857A-D3D340F1596E}" sibTransId="{8686201B-EF63-40D6-84CB-7B6996ADF8AD}"/>
    <dgm:cxn modelId="{66D41192-D6B8-4B5A-993B-DD86669E91B3}" type="presOf" srcId="{79ADDF06-B045-4E73-860D-04C7A4AFDB51}" destId="{A49E236B-9F8C-4861-9641-FF355E05637C}" srcOrd="0" destOrd="0" presId="urn:microsoft.com/office/officeart/2005/8/layout/chevron2"/>
    <dgm:cxn modelId="{27E42EEA-E694-4616-A5EB-F914B213281A}" type="presOf" srcId="{E87F87F7-F506-42B2-A242-90A4ABD4937D}" destId="{B896D105-87C8-491B-B3C9-6A5958A2C5E5}" srcOrd="0" destOrd="0" presId="urn:microsoft.com/office/officeart/2005/8/layout/chevron2"/>
    <dgm:cxn modelId="{D5330498-3FBD-4D73-921A-732C79C95A3D}" srcId="{73A7008A-10ED-43D9-AD18-43E8099F48B5}" destId="{637128D9-6EC2-4E90-9AD5-04D916126FCD}" srcOrd="0" destOrd="0" parTransId="{BDAC9DE9-2F0E-4E52-93AE-5BF0A7E8025C}" sibTransId="{48EC2B5A-D444-4048-98DE-C92E69E78A9B}"/>
    <dgm:cxn modelId="{72082041-5631-4708-8434-53812FA5C2DD}" srcId="{DA4183FA-81FE-43D7-BF73-820B15A9D1F6}" destId="{4281DB63-B879-42B0-8D1D-2533B470B1F1}" srcOrd="1" destOrd="0" parTransId="{1AE54CD8-2F06-4C2C-B315-ECFC6FFC80DE}" sibTransId="{1C33EE15-D440-478B-8E49-482210F1FA42}"/>
    <dgm:cxn modelId="{7F91BDF3-3761-43D3-9081-14714C4C2752}" type="presOf" srcId="{230C26A8-4BCF-42C9-95BE-E77347150412}" destId="{5314D824-8996-46AD-B893-E20893B291B5}" srcOrd="0" destOrd="0" presId="urn:microsoft.com/office/officeart/2005/8/layout/chevron2"/>
    <dgm:cxn modelId="{96540E9E-BE39-426B-8CEC-0D4F5CE8C9A3}" type="presOf" srcId="{807349EC-F910-4B95-8956-942C5E699841}" destId="{25B9AF68-8733-4177-AA5F-5030D4415FD3}" srcOrd="0" destOrd="1" presId="urn:microsoft.com/office/officeart/2005/8/layout/chevron2"/>
    <dgm:cxn modelId="{8DE00ADD-09AC-4739-8D58-A14754CCE60D}" type="presOf" srcId="{ADBA6F78-3546-4F98-9711-1E44FB004F10}" destId="{25B9AF68-8733-4177-AA5F-5030D4415FD3}" srcOrd="0" destOrd="0" presId="urn:microsoft.com/office/officeart/2005/8/layout/chevron2"/>
    <dgm:cxn modelId="{E092FE3B-99E5-4CAF-8BB9-4512D3C19F9A}" type="presOf" srcId="{8A9317C6-568E-477E-99E9-8130450F9E83}" destId="{41FF43AE-A991-4F6B-A393-20F71B9D51B2}" srcOrd="0" destOrd="0" presId="urn:microsoft.com/office/officeart/2005/8/layout/chevron2"/>
    <dgm:cxn modelId="{E8626EB7-B5A0-4260-826B-58E369890CE7}" srcId="{E87F87F7-F506-42B2-A242-90A4ABD4937D}" destId="{7D2D644D-DCD9-4EBD-84B5-B1B97D51BE7C}" srcOrd="0" destOrd="0" parTransId="{F9295424-8180-4DEC-9D03-A859A932E87F}" sibTransId="{5C3442D7-F5E7-452B-8F3C-1946AC19601E}"/>
    <dgm:cxn modelId="{14EE702D-72BD-4C54-B9B5-A2C020FC397D}" srcId="{73A7008A-10ED-43D9-AD18-43E8099F48B5}" destId="{6FCCE4E4-B03B-49CA-A0E2-88484FFDCCCD}" srcOrd="1" destOrd="0" parTransId="{CE31BA8B-3747-4523-8270-5C2F03A55CE9}" sibTransId="{E39823C4-A836-4743-8961-5A977A2DDB8B}"/>
    <dgm:cxn modelId="{2CC34D52-72EA-4D29-BF5A-8F3163291192}" type="presOf" srcId="{70D207A1-B850-4C9B-BE94-46C1469157D8}" destId="{48D843E8-4196-4B15-B8E9-77645FA26ABD}" srcOrd="0" destOrd="0" presId="urn:microsoft.com/office/officeart/2005/8/layout/chevron2"/>
    <dgm:cxn modelId="{4223266F-9DD2-411A-9DB4-D3386296A2D9}" type="presOf" srcId="{3A1FC78B-701C-4EDF-A5B0-BF86290BFA45}" destId="{AA5272B3-4FF4-4B42-ACBD-A0BCB7E536DE}" srcOrd="0" destOrd="0" presId="urn:microsoft.com/office/officeart/2005/8/layout/chevron2"/>
    <dgm:cxn modelId="{07CD858D-87D3-4D50-9B6D-94CF7C5C276B}" type="presParOf" srcId="{A49E236B-9F8C-4861-9641-FF355E05637C}" destId="{27D9A82A-D2AC-46AB-B8CB-10173AA9628C}" srcOrd="0" destOrd="0" presId="urn:microsoft.com/office/officeart/2005/8/layout/chevron2"/>
    <dgm:cxn modelId="{DC9E98D3-10E9-4FA4-955F-19F3EEB4ED1E}" type="presParOf" srcId="{27D9A82A-D2AC-46AB-B8CB-10173AA9628C}" destId="{5314D824-8996-46AD-B893-E20893B291B5}" srcOrd="0" destOrd="0" presId="urn:microsoft.com/office/officeart/2005/8/layout/chevron2"/>
    <dgm:cxn modelId="{45D2A67E-631C-4DC5-9BFF-A017F32F731C}" type="presParOf" srcId="{27D9A82A-D2AC-46AB-B8CB-10173AA9628C}" destId="{48D843E8-4196-4B15-B8E9-77645FA26ABD}" srcOrd="1" destOrd="0" presId="urn:microsoft.com/office/officeart/2005/8/layout/chevron2"/>
    <dgm:cxn modelId="{550E5D00-7E8C-4457-9A40-9E459FF54368}" type="presParOf" srcId="{A49E236B-9F8C-4861-9641-FF355E05637C}" destId="{EBDF44C2-3D2B-492C-B85B-5A2A225E5D51}" srcOrd="1" destOrd="0" presId="urn:microsoft.com/office/officeart/2005/8/layout/chevron2"/>
    <dgm:cxn modelId="{9CA70DD6-C889-4E20-AA04-F36AB0C405AB}" type="presParOf" srcId="{A49E236B-9F8C-4861-9641-FF355E05637C}" destId="{EFFB5D86-BD87-443D-A494-C50EFB1BD794}" srcOrd="2" destOrd="0" presId="urn:microsoft.com/office/officeart/2005/8/layout/chevron2"/>
    <dgm:cxn modelId="{61947818-DEF4-4477-85BA-5A5FB8DE02D6}" type="presParOf" srcId="{EFFB5D86-BD87-443D-A494-C50EFB1BD794}" destId="{5EF2C09F-F7F7-462A-939A-44EBD7143E2A}" srcOrd="0" destOrd="0" presId="urn:microsoft.com/office/officeart/2005/8/layout/chevron2"/>
    <dgm:cxn modelId="{69E3DF61-A40A-4571-AF39-CB2AAB8FA8DE}" type="presParOf" srcId="{EFFB5D86-BD87-443D-A494-C50EFB1BD794}" destId="{2F3AB1C3-3673-4E44-BC50-ACC7C52749B7}" srcOrd="1" destOrd="0" presId="urn:microsoft.com/office/officeart/2005/8/layout/chevron2"/>
    <dgm:cxn modelId="{CE9F44FD-55E4-40E6-B063-2127A1815D9C}" type="presParOf" srcId="{A49E236B-9F8C-4861-9641-FF355E05637C}" destId="{A48307FC-8EEB-496D-86A8-27751F587C7D}" srcOrd="3" destOrd="0" presId="urn:microsoft.com/office/officeart/2005/8/layout/chevron2"/>
    <dgm:cxn modelId="{B704ABDB-3077-4CB7-9E46-89D74632EB2E}" type="presParOf" srcId="{A49E236B-9F8C-4861-9641-FF355E05637C}" destId="{600C7005-E097-491D-A7E2-C53AEC8084B1}" srcOrd="4" destOrd="0" presId="urn:microsoft.com/office/officeart/2005/8/layout/chevron2"/>
    <dgm:cxn modelId="{4A601868-2310-4BB2-B494-1BFE01A89B81}" type="presParOf" srcId="{600C7005-E097-491D-A7E2-C53AEC8084B1}" destId="{AA5272B3-4FF4-4B42-ACBD-A0BCB7E536DE}" srcOrd="0" destOrd="0" presId="urn:microsoft.com/office/officeart/2005/8/layout/chevron2"/>
    <dgm:cxn modelId="{70B896AD-70A8-4C45-B490-99D31E0587E8}" type="presParOf" srcId="{600C7005-E097-491D-A7E2-C53AEC8084B1}" destId="{25B9AF68-8733-4177-AA5F-5030D4415FD3}" srcOrd="1" destOrd="0" presId="urn:microsoft.com/office/officeart/2005/8/layout/chevron2"/>
    <dgm:cxn modelId="{BCA14B4B-3D83-4FE8-B866-FE9B86A2377E}" type="presParOf" srcId="{A49E236B-9F8C-4861-9641-FF355E05637C}" destId="{49414072-B5F9-4BB6-8EBB-876A65E39544}" srcOrd="5" destOrd="0" presId="urn:microsoft.com/office/officeart/2005/8/layout/chevron2"/>
    <dgm:cxn modelId="{5E3D2088-1B84-4497-8D66-B6E123B2D2A8}" type="presParOf" srcId="{A49E236B-9F8C-4861-9641-FF355E05637C}" destId="{ED2997AE-8CE0-41D1-B861-44F69E1EE75A}" srcOrd="6" destOrd="0" presId="urn:microsoft.com/office/officeart/2005/8/layout/chevron2"/>
    <dgm:cxn modelId="{98A2DCE5-7D88-4ED6-9E5D-5CC7849A158E}" type="presParOf" srcId="{ED2997AE-8CE0-41D1-B861-44F69E1EE75A}" destId="{A6707CF9-749C-4C29-85D8-5C3A171A1D9B}" srcOrd="0" destOrd="0" presId="urn:microsoft.com/office/officeart/2005/8/layout/chevron2"/>
    <dgm:cxn modelId="{271BDC30-683E-4A13-B21E-4F37EC27477A}" type="presParOf" srcId="{ED2997AE-8CE0-41D1-B861-44F69E1EE75A}" destId="{41FF43AE-A991-4F6B-A393-20F71B9D51B2}" srcOrd="1" destOrd="0" presId="urn:microsoft.com/office/officeart/2005/8/layout/chevron2"/>
    <dgm:cxn modelId="{F944543D-CC4B-49E3-BC5F-99305E360E7A}" type="presParOf" srcId="{A49E236B-9F8C-4861-9641-FF355E05637C}" destId="{EB0B6CF1-BD61-48C0-8E45-D356BD76B187}" srcOrd="7" destOrd="0" presId="urn:microsoft.com/office/officeart/2005/8/layout/chevron2"/>
    <dgm:cxn modelId="{A08ACD4A-E5E8-4466-8C93-4EC3D6A87C74}" type="presParOf" srcId="{A49E236B-9F8C-4861-9641-FF355E05637C}" destId="{573F378F-D38F-4B36-A3EB-B05DF630B6A4}" srcOrd="8" destOrd="0" presId="urn:microsoft.com/office/officeart/2005/8/layout/chevron2"/>
    <dgm:cxn modelId="{C213F669-BE19-4579-8657-7F39E699EBB0}" type="presParOf" srcId="{573F378F-D38F-4B36-A3EB-B05DF630B6A4}" destId="{B896D105-87C8-491B-B3C9-6A5958A2C5E5}" srcOrd="0" destOrd="0" presId="urn:microsoft.com/office/officeart/2005/8/layout/chevron2"/>
    <dgm:cxn modelId="{176400EB-1F87-4170-A288-D0FFC21CAB05}" type="presParOf" srcId="{573F378F-D38F-4B36-A3EB-B05DF630B6A4}" destId="{211B7B02-4298-4BA9-A094-E329F4CCC8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5D05-705B-3147-8B19-30EAB61B947C}" type="datetimeFigureOut">
              <a:rPr lang="nl-NL" smtClean="0"/>
              <a:pPr/>
              <a:t>1-9-2015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7957-711F-7046-BE64-9304429E92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206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DA32-C73C-AA41-87DD-C5BECBEA6012}" type="datetimeFigureOut">
              <a:rPr lang="nl-NL" smtClean="0"/>
              <a:pPr/>
              <a:t>1-9-2015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39D7-6380-4545-8F0D-96A643FD9C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313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llicitatiebuddys.nl/overpeinzing-het-is-maar-welke-bril-je-op-heb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brillen24.nl/davos.html" TargetMode="External"/><Relationship Id="rId4" Type="http://schemas.openxmlformats.org/officeDocument/2006/relationships/hyperlink" Target="http://www.feestbeest.nl/bril-ovaal-met-panter-print.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rstvoedingscentrumpantarhei.blogspot.be/2014_10_01_archive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chimamanda_adichie_the_danger_of_a_single_story?language=n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9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>
              <a:buFontTx/>
              <a:buNone/>
            </a:pPr>
            <a:endParaRPr lang="nl-B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Cartoon van Taco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Bals voor Eye Opener: </a:t>
            </a: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welke ‘bril’ kijk ik?</a:t>
            </a:r>
          </a:p>
          <a:p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boodschap geeft deze cartoon? 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41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Brillen: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 een bril die weergeeft hoe jij naar studenten op stage kijkt? Leg uit.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BE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</a:t>
            </a:r>
            <a:r>
              <a:rPr lang="nl-B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illustratie/inspiratie werden al een aantal brillen toegevoegd. Deze kunnen verder uitgebreid worden.</a:t>
            </a:r>
          </a:p>
          <a:p>
            <a:pPr lvl="0"/>
            <a:endParaRPr lang="nl-BE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Bronnen van de afbeeldingen:</a:t>
            </a:r>
            <a:endParaRPr lang="nl-BE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Brillen met streepjes: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http://www.fashionscene.nl/news/125948/shutter-shades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Regenboogbril: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http://sollicitatiebuddys.nl/overpeinzing-het-is-maar-welke-bril-je-op-hebt/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Bril met grote glazen: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http://mijnzonnebril.nl/chanel-zonnebrillen/chanel-5210q-c6173b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Panterbril: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http://www.feestbeest.nl/bril-ovaal-met-panter-print.html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Bril zonder montuur: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http://www.brillen24.nl/davos.html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BE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36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81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 cartoon: </a:t>
            </a:r>
            <a:r>
              <a:rPr lang="nl-BE" sz="1200" u="sng" dirty="0" smtClean="0">
                <a:hlinkClick r:id="rId3"/>
              </a:rPr>
              <a:t>http://borstvoedingscentrumpantarhei.blogspot.be/2014_10_01_archive.html</a:t>
            </a:r>
            <a:r>
              <a:rPr lang="nl-BE" sz="1200" dirty="0" smtClean="0"/>
              <a:t> </a:t>
            </a:r>
          </a:p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32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Talk: ‘The </a:t>
            </a:r>
            <a:r>
              <a:rPr lang="nl-B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single story’</a:t>
            </a:r>
          </a:p>
          <a:p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http://www.ted.com/talks/chimamanda_adichie_the_danger_of_a_single_story?language=nl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5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 smtClean="0"/>
              <a:t>De</a:t>
            </a:r>
            <a:r>
              <a:rPr lang="nl-BE" b="0" baseline="0" dirty="0" smtClean="0"/>
              <a:t> uitwerking van het volgende deel is g</a:t>
            </a:r>
            <a:r>
              <a:rPr lang="nl-BE" b="0" dirty="0" smtClean="0"/>
              <a:t>ebaseerd</a:t>
            </a:r>
            <a:r>
              <a:rPr lang="nl-BE" b="0" baseline="0" dirty="0" smtClean="0"/>
              <a:t> op het boek ‘Hé, ik daar…?!’ van Daniel </a:t>
            </a:r>
            <a:r>
              <a:rPr lang="nl-BE" b="0" baseline="0" dirty="0" err="1" smtClean="0"/>
              <a:t>Ofman</a:t>
            </a:r>
            <a:r>
              <a:rPr lang="nl-BE" b="0" baseline="0" dirty="0" smtClean="0"/>
              <a:t> (2007)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baseline="0" dirty="0" smtClean="0"/>
              <a:t>Uit: Hé, ik daar…?! van Daniel </a:t>
            </a:r>
            <a:r>
              <a:rPr lang="nl-BE" b="0" baseline="0" dirty="0" err="1" smtClean="0"/>
              <a:t>Ofman</a:t>
            </a:r>
            <a:r>
              <a:rPr lang="nl-BE" b="0" baseline="0" dirty="0" smtClean="0"/>
              <a:t> (2007, p. 110)</a:t>
            </a:r>
          </a:p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Wie</a:t>
            </a:r>
            <a:r>
              <a:rPr lang="nl-BE" b="1" baseline="0" dirty="0" smtClean="0"/>
              <a:t> ben ik als stagebegeleider?</a:t>
            </a:r>
          </a:p>
          <a:p>
            <a:r>
              <a:rPr lang="nl-BE" dirty="0" smtClean="0"/>
              <a:t>We gaan aan</a:t>
            </a:r>
            <a:r>
              <a:rPr lang="nl-BE" baseline="0" dirty="0" smtClean="0"/>
              <a:t> de hand van een aantal vragen proberen te achterhalen wie je bent als </a:t>
            </a:r>
            <a:r>
              <a:rPr lang="nl-BE" u="sng" baseline="0" dirty="0" smtClean="0"/>
              <a:t>stagebegeleider</a:t>
            </a:r>
            <a:r>
              <a:rPr lang="nl-BE" baseline="0" dirty="0" smtClean="0"/>
              <a:t>.</a:t>
            </a:r>
          </a:p>
          <a:p>
            <a:endParaRPr lang="nl-BE" baseline="0" dirty="0" smtClean="0"/>
          </a:p>
          <a:p>
            <a:r>
              <a:rPr lang="nl-BE" baseline="0" dirty="0" smtClean="0"/>
              <a:t>De oefening is gebaseerd op een oefening van Daniel </a:t>
            </a:r>
            <a:r>
              <a:rPr lang="nl-BE" baseline="0" dirty="0" err="1" smtClean="0"/>
              <a:t>Ofman</a:t>
            </a:r>
            <a:r>
              <a:rPr lang="nl-BE" baseline="0" dirty="0" smtClean="0"/>
              <a:t> (2007), maar we hebben deze aangepast naar de context van Eye Opener.</a:t>
            </a:r>
          </a:p>
          <a:p>
            <a:r>
              <a:rPr lang="nl-BE" baseline="0" dirty="0" smtClean="0"/>
              <a:t>Achtereenvolgens zullen we een aantal richtvragen stellen per kader (noteren op schema).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43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‘</a:t>
            </a:r>
            <a:endParaRPr lang="nl-BE" sz="2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BE" sz="1800" dirty="0" smtClean="0"/>
          </a:p>
          <a:p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baseline="0" dirty="0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73FF8-C5B4-4168-BEE3-1884CB8AC558}" type="slidenum">
              <a:rPr lang="nl-BE" altLang="nl-B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nl-BE" altLang="nl-B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67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baseline="0" dirty="0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73FF8-C5B4-4168-BEE3-1884CB8AC558}" type="slidenum">
              <a:rPr lang="nl-BE" altLang="nl-B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nl-BE" altLang="nl-B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65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nl-BE" altLang="nl-BE" i="1" u="none" baseline="0" dirty="0" smtClean="0"/>
              <a:t> </a:t>
            </a:r>
            <a:endParaRPr lang="nl-BE" altLang="nl-BE" i="1" u="none" dirty="0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73FF8-C5B4-4168-BEE3-1884CB8AC558}" type="slidenum">
              <a:rPr lang="nl-BE" altLang="nl-B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nl-BE" altLang="nl-B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49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Denkoefening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op welke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barrières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bots je in de context tussen jou en de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student(en) binnen stagebegeleiding?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066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60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nl-BE" sz="1200" b="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21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 ontwikkeld door </a:t>
            </a:r>
            <a:r>
              <a:rPr lang="en-US" b="0" dirty="0" smtClean="0"/>
              <a:t>Thomas </a:t>
            </a:r>
            <a:r>
              <a:rPr lang="en-US" dirty="0" err="1" smtClean="0"/>
              <a:t>Kiresuk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Robert Sherman (1968)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General Method for Evaluation Comprehensive Community Mental Health Programs. In: Community Mental Health Journal, vol. 4 (6).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Dekkers, K., de Vliet, E., Eilander, H., &amp; Steenbeek, D. (2011).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</a:t>
            </a:r>
            <a:r>
              <a:rPr lang="nl-B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Attainment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(GAS) in de praktijk.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Oost Brabant: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Revant-ZonMw-NetChild</a:t>
            </a:r>
            <a:r>
              <a:rPr lang="nl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baseline="0" dirty="0" smtClean="0"/>
              <a:t>Werkvorm: </a:t>
            </a:r>
            <a:r>
              <a:rPr lang="nl-BE" b="0" baseline="0" dirty="0" smtClean="0"/>
              <a:t>Stel elkaar in duo activerende vragen.</a:t>
            </a:r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Werkvorm: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jouw acties in duo en inspireer elkaar.</a:t>
            </a:r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702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2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baseline="0" dirty="0" smtClean="0"/>
              <a:t>Beeldenmuur ‘diversiteit binnen stagebegeleiding’:</a:t>
            </a:r>
            <a:r>
              <a:rPr lang="nl-BE" baseline="0" dirty="0" smtClean="0"/>
              <a:t> Hier kunnen de ingebrachte beelden van de </a:t>
            </a:r>
            <a:r>
              <a:rPr lang="nl-BE" baseline="0" dirty="0" err="1" smtClean="0"/>
              <a:t>photovoice</a:t>
            </a:r>
            <a:r>
              <a:rPr lang="nl-BE" baseline="0" dirty="0" smtClean="0"/>
              <a:t>-methode (uit begeleide intervisie 1) worden ingebracht.</a:t>
            </a:r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9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Verwachtingen: </a:t>
            </a:r>
            <a:r>
              <a:rPr lang="nl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worden de verwachtingen van de deelnemers uit intervisie 1 weergegeven.</a:t>
            </a:r>
          </a:p>
          <a:p>
            <a:pPr lvl="0"/>
            <a:r>
              <a:rPr lang="nl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illustratie staan enkele uitspraken van deelnemers Eye Opener. Deze kan je verwijderen.</a:t>
            </a:r>
            <a:endParaRPr lang="nl-BE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buFontTx/>
              <a:buChar char="-"/>
            </a:pPr>
            <a:endParaRPr lang="nl-BE" sz="1200" b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7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lift: </a:t>
            </a:r>
            <a:r>
              <a:rPr lang="nl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uitspraken van de deelnemers bij de afronding van begeleide intervisie 1.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illustratie staan enkele uitspraken van deelnemers Eye Opener. Deze kan je verwijderen.</a:t>
            </a:r>
            <a:endParaRPr lang="nl-BE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6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80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Flitsen’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uitdagingen intervisie 1</a:t>
            </a:r>
            <a:r>
              <a:rPr lang="nl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hier kunnen de uitdagingen van de deelnemers genoteerd worden.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illustratie staan enkele uitspraken van deelnemers Eye Opener. Deze kan je verwijderen.</a:t>
            </a:r>
            <a:endParaRPr lang="nl-BE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i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39D7-6380-4545-8F0D-96A643FD9C0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9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air st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361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E1CAC82-8AB8-2649-9D4F-2F8AA02F9986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05110"/>
            <a:ext cx="8229600" cy="1111503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5363649"/>
            <a:ext cx="8229600" cy="149435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009C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Subtitel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571" y="452931"/>
            <a:ext cx="8007583" cy="1362075"/>
          </a:xfrm>
        </p:spPr>
        <p:txBody>
          <a:bodyPr rIns="0" anchor="t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3572" y="2156619"/>
            <a:ext cx="8007582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6255" y="6067777"/>
            <a:ext cx="1104900" cy="25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>
            <a:lvl1pPr>
              <a:defRPr>
                <a:solidFill>
                  <a:srgbClr val="009C7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70CC12-458C-C347-B253-73C2BCC62B96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06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06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26493D7-69B5-1B4E-8784-105A74B8ED69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22245"/>
            <a:ext cx="4040188" cy="6397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93562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222245"/>
            <a:ext cx="4041775" cy="6397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93562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C716D2-15B6-6E43-A8E2-B41B7A9641EB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849D545-608D-2A4B-A988-52811490AFE4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D6A6E94-3125-D446-B573-AA3BDD830CF2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276"/>
            <a:ext cx="3008313" cy="928975"/>
          </a:xfrm>
        </p:spPr>
        <p:txBody>
          <a:bodyPr rIns="0"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333878"/>
            <a:ext cx="3008313" cy="47922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F4A364-E293-E444-A834-50E7A558DD49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72194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0695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43562" y="6262280"/>
            <a:ext cx="90687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20F5C3A-FCEB-2F4C-A850-BB729A255EE7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6814" y="6262280"/>
            <a:ext cx="53998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E37E43B8-31A3-E844-86FC-F582969E08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2992543" y="6262280"/>
            <a:ext cx="5022568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rgbClr val="009C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hyperlink" Target="http://www.ted.com/talks/chimamanda_adichie_the_danger_of_a_single_story?language=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source=images&amp;cd=&amp;cad=rja&amp;uact=8&amp;ved=0CAcQjB0&amp;url=http://nl.freepik.com/vrije-photo/lift-symbool_149846.htm&amp;ei=7LtIVLjgFIHT7Qbr84C4Cw&amp;psig=AFQjCNEEi7BVHGPOroBtHuwGN3uJEm66gw&amp;ust=141413924441877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6" y="442898"/>
            <a:ext cx="7422405" cy="11948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517" y="4564162"/>
            <a:ext cx="1735559" cy="17355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73" y="4564161"/>
            <a:ext cx="2451457" cy="173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543572" y="529802"/>
            <a:ext cx="5583043" cy="1500187"/>
          </a:xfrm>
        </p:spPr>
        <p:txBody>
          <a:bodyPr>
            <a:noAutofit/>
          </a:bodyPr>
          <a:lstStyle/>
          <a:p>
            <a:r>
              <a:rPr lang="nl-BE" sz="3600" dirty="0" smtClean="0"/>
              <a:t>Uitwisseling reeds ondernomen (kleine) acties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1777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708"/>
            <a:ext cx="5607686" cy="45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543572" y="516776"/>
            <a:ext cx="8007582" cy="1500187"/>
          </a:xfrm>
        </p:spPr>
        <p:txBody>
          <a:bodyPr>
            <a:noAutofit/>
          </a:bodyPr>
          <a:lstStyle/>
          <a:p>
            <a:r>
              <a:rPr lang="nl-BE" sz="3600" dirty="0" smtClean="0"/>
              <a:t>Door welke ‘bril’ kijk ik?</a:t>
            </a:r>
          </a:p>
        </p:txBody>
      </p:sp>
    </p:spTree>
    <p:extLst>
      <p:ext uri="{BB962C8B-B14F-4D97-AF65-F5344CB8AC3E}">
        <p14:creationId xmlns:p14="http://schemas.microsoft.com/office/powerpoint/2010/main" val="37360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400" b="1" dirty="0" smtClean="0"/>
              <a:t>Door welke bril kijk jij naar </a:t>
            </a:r>
            <a:br>
              <a:rPr lang="nl-BE" sz="3400" b="1" dirty="0" smtClean="0"/>
            </a:br>
            <a:r>
              <a:rPr lang="nl-BE" sz="3400" b="1" dirty="0" smtClean="0"/>
              <a:t>studenten op stage? Leg uit.</a:t>
            </a:r>
            <a:endParaRPr lang="nl-BE" sz="3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6867" y="5542831"/>
            <a:ext cx="5231899" cy="34725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nl-BE" sz="20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r">
              <a:buNone/>
            </a:pPr>
            <a:endParaRPr lang="nl-BE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r">
              <a:buNone/>
            </a:pPr>
            <a:endParaRPr lang="nl-BE" sz="2400" dirty="0">
              <a:solidFill>
                <a:srgbClr val="0070C0"/>
              </a:solidFill>
              <a:sym typeface="Wingdings" pitchFamily="2" charset="2"/>
            </a:endParaRPr>
          </a:p>
          <a:p>
            <a:pPr algn="r">
              <a:buNone/>
            </a:pPr>
            <a:r>
              <a:rPr lang="nl-BE" sz="2400" dirty="0" smtClean="0">
                <a:solidFill>
                  <a:srgbClr val="0070C0"/>
                </a:solidFill>
                <a:sym typeface="Wingdings" pitchFamily="2" charset="2"/>
              </a:rPr>
              <a:t>Waarom?</a:t>
            </a:r>
            <a:endParaRPr lang="nl-BE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56582-9E4D-4096-A10E-77951AE93BA3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37" name="Afbeelding 36" descr="tijger.jpg"/>
          <p:cNvPicPr>
            <a:picLocks noChangeAspect="1"/>
          </p:cNvPicPr>
          <p:nvPr/>
        </p:nvPicPr>
        <p:blipFill>
          <a:blip r:embed="rId3"/>
          <a:srcRect t="14107" r="9579" b="11346"/>
          <a:stretch>
            <a:fillRect/>
          </a:stretch>
        </p:blipFill>
        <p:spPr>
          <a:xfrm>
            <a:off x="211429" y="3092884"/>
            <a:ext cx="2368467" cy="1299410"/>
          </a:xfrm>
          <a:prstGeom prst="rect">
            <a:avLst/>
          </a:prstGeom>
        </p:spPr>
      </p:pic>
      <p:pic>
        <p:nvPicPr>
          <p:cNvPr id="4099" name="Picture 3" descr="C:\Users\Dorien\AppData\Local\Microsoft\Windows\Temporary Internet Files\Content.IE5\09TD20ZI\MC90043485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642" y="4766359"/>
            <a:ext cx="1180344" cy="1180344"/>
          </a:xfrm>
          <a:prstGeom prst="rect">
            <a:avLst/>
          </a:prstGeom>
          <a:noFill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285" y="5990041"/>
            <a:ext cx="829128" cy="829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887" y="6048345"/>
            <a:ext cx="1036410" cy="7315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199" y="6119336"/>
            <a:ext cx="3529890" cy="5669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4926" y="59948"/>
            <a:ext cx="2286198" cy="1377815"/>
          </a:xfrm>
          <a:prstGeom prst="rect">
            <a:avLst/>
          </a:prstGeom>
        </p:spPr>
      </p:pic>
      <p:pic>
        <p:nvPicPr>
          <p:cNvPr id="1026" name="Picture 2" descr="http://www.brillen24.nl/images/product_images/3d_images/1374/original/0/0000/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87" y="1215194"/>
            <a:ext cx="3309213" cy="23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llicitatiebuddys.nl/wp-content/uploads/2015/05/bri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3" y="1406958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ud.fashionscene.nl/images/library/articles/images01/girlscene/shuttershadesrn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33" y="3092884"/>
            <a:ext cx="2813109" cy="14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210Q-C6173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84" y="4537467"/>
            <a:ext cx="2178861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BE" b="1" dirty="0" smtClean="0"/>
              <a:t>Referentiekader</a:t>
            </a:r>
            <a:r>
              <a:rPr lang="nl-NL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BE" dirty="0">
                <a:solidFill>
                  <a:schemeClr val="tx1"/>
                </a:solidFill>
              </a:rPr>
              <a:t>= het geheel van persoonlijke waarden, normen, kennis en ervaring.</a:t>
            </a:r>
            <a:r>
              <a:rPr lang="nl-BE" dirty="0"/>
              <a:t/>
            </a:r>
            <a:br>
              <a:rPr lang="nl-BE" dirty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Diverse referentiekaders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62" y="1215194"/>
            <a:ext cx="3695237" cy="4586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1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The </a:t>
            </a:r>
            <a:r>
              <a:rPr lang="nl-NL" b="1" dirty="0" err="1" smtClean="0"/>
              <a:t>danger</a:t>
            </a:r>
            <a:r>
              <a:rPr lang="nl-NL" b="1" dirty="0" smtClean="0"/>
              <a:t> of a single story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57199" y="3967570"/>
            <a:ext cx="8386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Onze levens en culturen bestaan uit vele overlappende verhalen. Schrijfster </a:t>
            </a:r>
            <a:r>
              <a:rPr lang="nl-NL" dirty="0" err="1"/>
              <a:t>Chimamanda</a:t>
            </a:r>
            <a:r>
              <a:rPr lang="nl-NL" dirty="0"/>
              <a:t> </a:t>
            </a:r>
            <a:r>
              <a:rPr lang="nl-NL" dirty="0" err="1"/>
              <a:t>Adichie</a:t>
            </a:r>
            <a:r>
              <a:rPr lang="nl-NL" dirty="0"/>
              <a:t> vertelt </a:t>
            </a:r>
            <a:r>
              <a:rPr lang="nl-NL" dirty="0" smtClean="0"/>
              <a:t>hoe </a:t>
            </a:r>
            <a:r>
              <a:rPr lang="nl-NL" dirty="0"/>
              <a:t>zij haar authentieke culturele stem vond — en waarschuwt dat als wij alleen een enkel verhaal horen over een ander persoon of land, we serieuze misvattingen riskeren. </a:t>
            </a:r>
            <a:endParaRPr lang="nl-NL" dirty="0" smtClean="0"/>
          </a:p>
          <a:p>
            <a:endParaRPr lang="nl-BE" u="sng" dirty="0" smtClean="0">
              <a:hlinkClick r:id="rId7"/>
            </a:endParaRP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75" y="1544553"/>
            <a:ext cx="2953125" cy="22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34021" y="529802"/>
            <a:ext cx="5948001" cy="1500187"/>
          </a:xfrm>
        </p:spPr>
        <p:txBody>
          <a:bodyPr>
            <a:noAutofit/>
          </a:bodyPr>
          <a:lstStyle/>
          <a:p>
            <a:r>
              <a:rPr lang="nl-BE" sz="3600" dirty="0" smtClean="0"/>
              <a:t>Wie ben ik als stagebegeleider?</a:t>
            </a:r>
          </a:p>
        </p:txBody>
      </p:sp>
    </p:spTree>
    <p:extLst>
      <p:ext uri="{BB962C8B-B14F-4D97-AF65-F5344CB8AC3E}">
        <p14:creationId xmlns:p14="http://schemas.microsoft.com/office/powerpoint/2010/main" val="688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Ik ben altijd mezelf</a:t>
            </a:r>
            <a:br>
              <a:rPr lang="nl-NL" b="1" dirty="0" smtClean="0"/>
            </a:br>
            <a:r>
              <a:rPr lang="nl-NL" sz="2800" b="1" dirty="0" smtClean="0"/>
              <a:t>(Daniel </a:t>
            </a:r>
            <a:r>
              <a:rPr lang="nl-NL" sz="2800" b="1" dirty="0" err="1" smtClean="0"/>
              <a:t>Ofman</a:t>
            </a:r>
            <a:r>
              <a:rPr lang="nl-NL" sz="2800" b="1" dirty="0" smtClean="0"/>
              <a:t>, 2007, p.110)</a:t>
            </a:r>
            <a:endParaRPr lang="nl-NL" sz="28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altLang="nl-BE" i="1" dirty="0"/>
              <a:t>Ik ben vanbinnen soms heel anders dan ik naar buiten laat zien’. </a:t>
            </a:r>
          </a:p>
          <a:p>
            <a:pPr marL="0" indent="0">
              <a:buNone/>
            </a:pPr>
            <a:r>
              <a:rPr lang="nl-BE" altLang="nl-BE" i="1" dirty="0"/>
              <a:t>‘O ja? Hoe doe je dat?’ </a:t>
            </a:r>
          </a:p>
          <a:p>
            <a:pPr marL="0" indent="0">
              <a:buNone/>
            </a:pPr>
            <a:r>
              <a:rPr lang="nl-BE" altLang="nl-BE" i="1" dirty="0"/>
              <a:t>‘Soms wil ik gewoon niet dat mensen weten hoe ik werkelijk ben.’</a:t>
            </a:r>
          </a:p>
          <a:p>
            <a:pPr marL="0" indent="0">
              <a:buNone/>
            </a:pPr>
            <a:r>
              <a:rPr lang="nl-BE" altLang="nl-BE" i="1" dirty="0"/>
              <a:t>‘En denk je dat je daarin slaagt? Het lijkt me stug.’</a:t>
            </a:r>
          </a:p>
          <a:p>
            <a:pPr marL="0" indent="0">
              <a:buNone/>
            </a:pPr>
            <a:r>
              <a:rPr lang="nl-BE" altLang="nl-BE" i="1" dirty="0"/>
              <a:t>‘Dat klopt, maar ik heb gemerkt dat me dat veel minder lukt dan ik denk en dat mijn ware aard </a:t>
            </a:r>
            <a:r>
              <a:rPr lang="nl-BE" altLang="nl-BE" i="1" dirty="0" smtClean="0"/>
              <a:t>zichtbaarder </a:t>
            </a:r>
            <a:r>
              <a:rPr lang="nl-BE" altLang="nl-BE" i="1" dirty="0"/>
              <a:t>is dan ik dacht. Heb je wel eens met anderen gecheckt en vergeleken met het beeld dat je van jezelf hebt? Nee? Doe dat dan maar eens. Je zult verbaasd staan.’</a:t>
            </a:r>
          </a:p>
          <a:p>
            <a:pPr marL="0" indent="0">
              <a:buNone/>
            </a:pPr>
            <a:r>
              <a:rPr lang="nl-BE" altLang="nl-BE" i="1" dirty="0"/>
              <a:t>‘Dat wil ik wel eens zien.’</a:t>
            </a: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inhoud 1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" y="1023411"/>
            <a:ext cx="7173884" cy="4525963"/>
          </a:xfrm>
          <a:prstGeom prst="rect">
            <a:avLst/>
          </a:prstGeom>
        </p:spPr>
      </p:pic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Wie ben ik als stagebegeleider?</a:t>
            </a:r>
            <a:endParaRPr lang="nl-NL" sz="3200" b="1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66" y="29545"/>
            <a:ext cx="2285634" cy="13786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26553" y="2474258"/>
            <a:ext cx="124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accent3"/>
                </a:solidFill>
              </a:rPr>
              <a:t>1</a:t>
            </a:r>
            <a:endParaRPr lang="nl-BE" sz="3600" b="1" dirty="0">
              <a:solidFill>
                <a:schemeClr val="accent3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633142" y="2532528"/>
            <a:ext cx="124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633141" y="4392704"/>
            <a:ext cx="124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accent3"/>
                </a:solidFill>
              </a:rPr>
              <a:t>3</a:t>
            </a:r>
            <a:endParaRPr lang="nl-BE" sz="3600" b="1" dirty="0">
              <a:solidFill>
                <a:schemeClr val="accent3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26552" y="4392704"/>
            <a:ext cx="124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accent3"/>
                </a:solidFill>
              </a:rPr>
              <a:t>4</a:t>
            </a:r>
            <a:endParaRPr lang="nl-BE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45117"/>
            <a:ext cx="1737511" cy="17314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6" y="5008728"/>
            <a:ext cx="2450804" cy="1731414"/>
          </a:xfrm>
          <a:prstGeom prst="rect">
            <a:avLst/>
          </a:prstGeom>
        </p:spPr>
      </p:pic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7" y="0"/>
            <a:ext cx="7206380" cy="11600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2847563"/>
            <a:ext cx="4367284" cy="263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443753" y="14739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Op zoek naar jouw talenten 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i="1" dirty="0">
                <a:solidFill>
                  <a:schemeClr val="accent3"/>
                </a:solidFill>
              </a:rPr>
              <a:t>Wat waarderen </a:t>
            </a:r>
            <a:r>
              <a:rPr lang="nl-BE" i="1" dirty="0" smtClean="0">
                <a:solidFill>
                  <a:schemeClr val="accent3"/>
                </a:solidFill>
              </a:rPr>
              <a:t>studenten/collega’s in </a:t>
            </a:r>
            <a:r>
              <a:rPr lang="nl-BE" i="1" dirty="0">
                <a:solidFill>
                  <a:schemeClr val="accent3"/>
                </a:solidFill>
              </a:rPr>
              <a:t>jou? </a:t>
            </a:r>
          </a:p>
          <a:p>
            <a:pPr>
              <a:defRPr/>
            </a:pPr>
            <a:r>
              <a:rPr lang="nl-BE" i="1" dirty="0">
                <a:solidFill>
                  <a:schemeClr val="accent3"/>
                </a:solidFill>
              </a:rPr>
              <a:t>Wat verwacht je als vanzelfsprekend </a:t>
            </a:r>
            <a:r>
              <a:rPr lang="nl-BE" i="1" dirty="0" smtClean="0">
                <a:solidFill>
                  <a:schemeClr val="accent3"/>
                </a:solidFill>
              </a:rPr>
              <a:t>van studenten/collega’s ? </a:t>
            </a:r>
            <a:endParaRPr lang="nl-BE" i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nl-BE" i="1" dirty="0">
                <a:solidFill>
                  <a:schemeClr val="accent3"/>
                </a:solidFill>
              </a:rPr>
              <a:t>Wat ben je geneigd van jezelf als ‘niks bijzonders’ te bestempelen? </a:t>
            </a:r>
          </a:p>
          <a:p>
            <a:pPr marL="0" indent="0">
              <a:buNone/>
              <a:defRPr/>
            </a:pPr>
            <a:endParaRPr lang="nl-BE" sz="2800" i="1" dirty="0"/>
          </a:p>
          <a:p>
            <a:pPr>
              <a:buFont typeface="Wingdings"/>
              <a:buChar char="è"/>
              <a:defRPr/>
            </a:pPr>
            <a:r>
              <a:rPr lang="nl-BE" sz="2800" dirty="0">
                <a:sym typeface="Wingdings" pitchFamily="2" charset="2"/>
              </a:rPr>
              <a:t>Deze </a:t>
            </a:r>
            <a:r>
              <a:rPr lang="nl-BE" sz="2800" dirty="0" smtClean="0">
                <a:sym typeface="Wingdings" pitchFamily="2" charset="2"/>
              </a:rPr>
              <a:t>zaken zeggen naar alle waarschijnlijkheid iets over je </a:t>
            </a:r>
            <a:r>
              <a:rPr lang="nl-BE" sz="2800" b="1" dirty="0" smtClean="0">
                <a:sym typeface="Wingdings" pitchFamily="2" charset="2"/>
              </a:rPr>
              <a:t>kwaliteiten, talenten als stagebegeleider/lesgever!</a:t>
            </a:r>
            <a:endParaRPr lang="nl-BE" sz="2800" b="1" dirty="0">
              <a:sym typeface="Wingdings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verwijten </a:t>
            </a:r>
            <a:r>
              <a:rPr lang="nl-BE" sz="2800" i="1" dirty="0" smtClean="0">
                <a:solidFill>
                  <a:schemeClr val="accent3"/>
                </a:solidFill>
              </a:rPr>
              <a:t>studenten/collega’s </a:t>
            </a:r>
            <a:r>
              <a:rPr lang="nl-BE" sz="2800" i="1" dirty="0">
                <a:solidFill>
                  <a:schemeClr val="accent3"/>
                </a:solidFill>
              </a:rPr>
              <a:t>je wel eens? Wat </a:t>
            </a:r>
            <a:r>
              <a:rPr lang="nl-BE" sz="2800" i="1" dirty="0" smtClean="0">
                <a:solidFill>
                  <a:schemeClr val="accent3"/>
                </a:solidFill>
              </a:rPr>
              <a:t>plakken studenten/collega’s wel </a:t>
            </a:r>
            <a:r>
              <a:rPr lang="nl-BE" sz="2800" i="1" dirty="0">
                <a:solidFill>
                  <a:schemeClr val="accent3"/>
                </a:solidFill>
              </a:rPr>
              <a:t>eens als etiket op jou?</a:t>
            </a: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zie je bij </a:t>
            </a:r>
            <a:r>
              <a:rPr lang="nl-BE" sz="2800" i="1" dirty="0" smtClean="0">
                <a:solidFill>
                  <a:schemeClr val="accent3"/>
                </a:solidFill>
              </a:rPr>
              <a:t>studenten/collega’s </a:t>
            </a:r>
            <a:r>
              <a:rPr lang="nl-BE" sz="2800" i="1" dirty="0">
                <a:solidFill>
                  <a:schemeClr val="accent3"/>
                </a:solidFill>
              </a:rPr>
              <a:t>wel eens door de vingers? Of wat ben je bij </a:t>
            </a:r>
            <a:r>
              <a:rPr lang="nl-BE" sz="2800" i="1" dirty="0" smtClean="0">
                <a:solidFill>
                  <a:schemeClr val="accent3"/>
                </a:solidFill>
              </a:rPr>
              <a:t> </a:t>
            </a:r>
            <a:r>
              <a:rPr lang="nl-BE" sz="2800" i="1" dirty="0">
                <a:solidFill>
                  <a:schemeClr val="accent3"/>
                </a:solidFill>
              </a:rPr>
              <a:t>bereid ‘erbij’ te nemen?</a:t>
            </a: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Van wat durf je van jezelf wel eens zeggen </a:t>
            </a:r>
            <a:r>
              <a:rPr lang="nl-BE" sz="2800" i="1" dirty="0" smtClean="0">
                <a:solidFill>
                  <a:schemeClr val="accent3"/>
                </a:solidFill>
              </a:rPr>
              <a:t>‘het </a:t>
            </a:r>
            <a:r>
              <a:rPr lang="nl-BE" sz="2800" i="1" dirty="0">
                <a:solidFill>
                  <a:schemeClr val="accent3"/>
                </a:solidFill>
              </a:rPr>
              <a:t>valt wel mee’? </a:t>
            </a:r>
          </a:p>
          <a:p>
            <a:pPr marL="0" indent="0">
              <a:buNone/>
              <a:defRPr/>
            </a:pPr>
            <a:endParaRPr lang="nl-BE" sz="2400" i="1" dirty="0"/>
          </a:p>
          <a:p>
            <a:pPr>
              <a:buFont typeface="Wingdings"/>
              <a:buChar char="è"/>
              <a:defRPr/>
            </a:pPr>
            <a:r>
              <a:rPr lang="nl-BE" sz="2400" dirty="0">
                <a:sym typeface="Wingdings" pitchFamily="2" charset="2"/>
              </a:rPr>
              <a:t>Deze </a:t>
            </a:r>
            <a:r>
              <a:rPr lang="nl-BE" sz="2400" dirty="0" smtClean="0">
                <a:sym typeface="Wingdings" pitchFamily="2" charset="2"/>
              </a:rPr>
              <a:t>zaken </a:t>
            </a:r>
            <a:r>
              <a:rPr lang="nl-BE" sz="2400" dirty="0">
                <a:sym typeface="Wingdings" pitchFamily="2" charset="2"/>
              </a:rPr>
              <a:t>zeggen naar alle waarschijnlijkheid iets over je </a:t>
            </a:r>
            <a:r>
              <a:rPr lang="nl-BE" sz="2400" dirty="0" smtClean="0">
                <a:sym typeface="Wingdings" pitchFamily="2" charset="2"/>
              </a:rPr>
              <a:t>mogelijke </a:t>
            </a:r>
            <a:r>
              <a:rPr lang="nl-BE" sz="2400" b="1" dirty="0" smtClean="0">
                <a:sym typeface="Wingdings" pitchFamily="2" charset="2"/>
              </a:rPr>
              <a:t>valkuilen.</a:t>
            </a:r>
            <a:endParaRPr lang="nl-BE" sz="2400" b="1" dirty="0">
              <a:sym typeface="Wingdings" pitchFamily="2" charset="2"/>
            </a:endParaRPr>
          </a:p>
          <a:p>
            <a:pPr>
              <a:defRPr/>
            </a:pPr>
            <a:endParaRPr lang="nl-BE" sz="2800" b="1" dirty="0">
              <a:sym typeface="Wingdings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Welke eigenschappen wensen </a:t>
            </a:r>
            <a:r>
              <a:rPr lang="nl-BE" sz="2800" i="1" dirty="0" smtClean="0">
                <a:solidFill>
                  <a:schemeClr val="accent3"/>
                </a:solidFill>
              </a:rPr>
              <a:t>studenten/collega’s </a:t>
            </a:r>
            <a:r>
              <a:rPr lang="nl-BE" sz="2800" i="1" dirty="0">
                <a:solidFill>
                  <a:schemeClr val="accent3"/>
                </a:solidFill>
              </a:rPr>
              <a:t>je toe? </a:t>
            </a: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bewonder je in </a:t>
            </a:r>
            <a:r>
              <a:rPr lang="nl-BE" sz="2800" i="1" dirty="0" smtClean="0">
                <a:solidFill>
                  <a:schemeClr val="accent3"/>
                </a:solidFill>
              </a:rPr>
              <a:t>collega’s/studenten? </a:t>
            </a:r>
            <a:endParaRPr lang="nl-BE" sz="2800" i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mis je in jezelf ? Wat zou je graag ontwikkelen? </a:t>
            </a:r>
          </a:p>
          <a:p>
            <a:pPr>
              <a:defRPr/>
            </a:pPr>
            <a:endParaRPr lang="nl-BE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2400" i="1" dirty="0"/>
          </a:p>
          <a:p>
            <a:pPr>
              <a:buFont typeface="Wingdings"/>
              <a:buChar char="è"/>
              <a:defRPr/>
            </a:pPr>
            <a:r>
              <a:rPr lang="nl-BE" sz="2400" dirty="0">
                <a:sym typeface="Wingdings" pitchFamily="2" charset="2"/>
              </a:rPr>
              <a:t>Deze </a:t>
            </a:r>
            <a:r>
              <a:rPr lang="nl-BE" sz="2400" dirty="0" smtClean="0">
                <a:sym typeface="Wingdings" pitchFamily="2" charset="2"/>
              </a:rPr>
              <a:t>zaken </a:t>
            </a:r>
            <a:r>
              <a:rPr lang="nl-BE" sz="2400" dirty="0">
                <a:sym typeface="Wingdings" pitchFamily="2" charset="2"/>
              </a:rPr>
              <a:t>leiden je tot je </a:t>
            </a:r>
            <a:r>
              <a:rPr lang="nl-BE" sz="2400" b="1" dirty="0" smtClean="0">
                <a:sym typeface="Wingdings" pitchFamily="2" charset="2"/>
              </a:rPr>
              <a:t>uitdagingen.</a:t>
            </a:r>
            <a:endParaRPr lang="nl-BE" sz="2400" b="1" dirty="0">
              <a:sym typeface="Wingdings" pitchFamily="2" charset="2"/>
            </a:endParaRPr>
          </a:p>
          <a:p>
            <a:pPr>
              <a:defRPr/>
            </a:pPr>
            <a:endParaRPr lang="nl-BE" sz="2800" b="1" dirty="0">
              <a:sym typeface="Wingdings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raden </a:t>
            </a:r>
            <a:r>
              <a:rPr lang="nl-BE" sz="2800" i="1" dirty="0" smtClean="0">
                <a:solidFill>
                  <a:schemeClr val="accent3"/>
                </a:solidFill>
              </a:rPr>
              <a:t>studenten/collega’s </a:t>
            </a:r>
            <a:r>
              <a:rPr lang="nl-BE" sz="2800" i="1" dirty="0">
                <a:solidFill>
                  <a:schemeClr val="accent3"/>
                </a:solidFill>
              </a:rPr>
              <a:t>je aan om je wat minder in op te winden? </a:t>
            </a: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kan je bij </a:t>
            </a:r>
            <a:r>
              <a:rPr lang="nl-BE" sz="2800" i="1" dirty="0" smtClean="0">
                <a:solidFill>
                  <a:schemeClr val="accent3"/>
                </a:solidFill>
              </a:rPr>
              <a:t>collega’s/studenten </a:t>
            </a:r>
            <a:r>
              <a:rPr lang="nl-BE" sz="2800" i="1" dirty="0">
                <a:solidFill>
                  <a:schemeClr val="accent3"/>
                </a:solidFill>
              </a:rPr>
              <a:t>niet uitstaan, minacht je? </a:t>
            </a:r>
          </a:p>
          <a:p>
            <a:pPr>
              <a:defRPr/>
            </a:pPr>
            <a:r>
              <a:rPr lang="nl-BE" sz="2800" i="1" dirty="0">
                <a:solidFill>
                  <a:schemeClr val="accent3"/>
                </a:solidFill>
              </a:rPr>
              <a:t>Wat zou je jezelf moeilijk kunnen vergeven?</a:t>
            </a:r>
          </a:p>
          <a:p>
            <a:pPr>
              <a:defRPr/>
            </a:pPr>
            <a:endParaRPr lang="nl-BE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2400" i="1" dirty="0"/>
          </a:p>
          <a:p>
            <a:pPr>
              <a:buFont typeface="Wingdings"/>
              <a:buChar char="è"/>
              <a:defRPr/>
            </a:pPr>
            <a:r>
              <a:rPr lang="nl-BE" sz="2400" dirty="0">
                <a:sym typeface="Wingdings" pitchFamily="2" charset="2"/>
              </a:rPr>
              <a:t>Deze </a:t>
            </a:r>
            <a:r>
              <a:rPr lang="nl-BE" sz="2400" dirty="0" smtClean="0">
                <a:sym typeface="Wingdings" pitchFamily="2" charset="2"/>
              </a:rPr>
              <a:t>zaken </a:t>
            </a:r>
            <a:r>
              <a:rPr lang="nl-BE" sz="2400" dirty="0">
                <a:sym typeface="Wingdings" pitchFamily="2" charset="2"/>
              </a:rPr>
              <a:t>leiden je tot je </a:t>
            </a:r>
            <a:r>
              <a:rPr lang="nl-BE" sz="2400" b="1" dirty="0" smtClean="0">
                <a:sym typeface="Wingdings" pitchFamily="2" charset="2"/>
              </a:rPr>
              <a:t>allergieën.</a:t>
            </a:r>
            <a:endParaRPr lang="nl-BE" sz="2400" b="1" dirty="0">
              <a:sym typeface="Wingdings" pitchFamily="2" charset="2"/>
            </a:endParaRPr>
          </a:p>
          <a:p>
            <a:pPr marL="0" indent="0">
              <a:buNone/>
              <a:defRPr/>
            </a:pPr>
            <a:endParaRPr lang="nl-BE" sz="2800" b="1" dirty="0">
              <a:sym typeface="Wingdings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539750" y="928688"/>
            <a:ext cx="8604250" cy="1143000"/>
          </a:xfrm>
        </p:spPr>
        <p:txBody>
          <a:bodyPr/>
          <a:lstStyle/>
          <a:p>
            <a:pPr eaLnBrk="1" hangingPunct="1"/>
            <a:r>
              <a:rPr lang="nl-BE" altLang="nl-BE" b="1" dirty="0" smtClean="0"/>
              <a:t> Een voorbeeld</a:t>
            </a:r>
          </a:p>
        </p:txBody>
      </p:sp>
      <p:sp>
        <p:nvSpPr>
          <p:cNvPr id="4" name="Rechthoek 3"/>
          <p:cNvSpPr/>
          <p:nvPr/>
        </p:nvSpPr>
        <p:spPr>
          <a:xfrm>
            <a:off x="684213" y="2492375"/>
            <a:ext cx="22320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Punctueel, stipt</a:t>
            </a:r>
            <a:endParaRPr lang="nl-BE" dirty="0"/>
          </a:p>
        </p:txBody>
      </p:sp>
      <p:sp>
        <p:nvSpPr>
          <p:cNvPr id="5" name="PIJL-RECHTS 4"/>
          <p:cNvSpPr/>
          <p:nvPr/>
        </p:nvSpPr>
        <p:spPr>
          <a:xfrm>
            <a:off x="2916238" y="2492375"/>
            <a:ext cx="2271712" cy="86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6" name="Rechthoek 5"/>
          <p:cNvSpPr/>
          <p:nvPr/>
        </p:nvSpPr>
        <p:spPr>
          <a:xfrm>
            <a:off x="5187950" y="2441575"/>
            <a:ext cx="24082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rigide</a:t>
            </a:r>
            <a:endParaRPr lang="nl-BE" dirty="0"/>
          </a:p>
        </p:txBody>
      </p:sp>
      <p:sp>
        <p:nvSpPr>
          <p:cNvPr id="7" name="PIJL-OMLAAG 6"/>
          <p:cNvSpPr/>
          <p:nvPr/>
        </p:nvSpPr>
        <p:spPr>
          <a:xfrm>
            <a:off x="6149975" y="3355975"/>
            <a:ext cx="484188" cy="1725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5354638" y="5081588"/>
            <a:ext cx="2241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flexibel</a:t>
            </a:r>
            <a:endParaRPr lang="nl-BE" dirty="0"/>
          </a:p>
        </p:txBody>
      </p:sp>
      <p:sp>
        <p:nvSpPr>
          <p:cNvPr id="9" name="PIJL-LINKS 8"/>
          <p:cNvSpPr/>
          <p:nvPr/>
        </p:nvSpPr>
        <p:spPr>
          <a:xfrm>
            <a:off x="2916238" y="5172075"/>
            <a:ext cx="2438400" cy="823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84213" y="5172075"/>
            <a:ext cx="2232025" cy="82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nonchalant</a:t>
            </a:r>
            <a:endParaRPr lang="nl-BE" dirty="0"/>
          </a:p>
        </p:txBody>
      </p:sp>
      <p:sp>
        <p:nvSpPr>
          <p:cNvPr id="13" name="PIJL-OMLAAG 12"/>
          <p:cNvSpPr/>
          <p:nvPr/>
        </p:nvSpPr>
        <p:spPr>
          <a:xfrm rot="10800000">
            <a:off x="1476375" y="3425825"/>
            <a:ext cx="484188" cy="172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2543175" y="3571081"/>
            <a:ext cx="3014662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2543175" y="3606800"/>
            <a:ext cx="2952750" cy="1443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kstvak 18"/>
          <p:cNvSpPr txBox="1">
            <a:spLocks noChangeArrowheads="1"/>
          </p:cNvSpPr>
          <p:nvPr/>
        </p:nvSpPr>
        <p:spPr bwMode="auto">
          <a:xfrm>
            <a:off x="414338" y="4033838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Pos. tegenovergestelde</a:t>
            </a:r>
          </a:p>
        </p:txBody>
      </p:sp>
      <p:sp>
        <p:nvSpPr>
          <p:cNvPr id="28686" name="Rechthoek 19"/>
          <p:cNvSpPr>
            <a:spLocks noChangeArrowheads="1"/>
          </p:cNvSpPr>
          <p:nvPr/>
        </p:nvSpPr>
        <p:spPr bwMode="auto">
          <a:xfrm>
            <a:off x="5138738" y="3954463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Pos. tegenovergestelde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44" y="6032662"/>
            <a:ext cx="828245" cy="82533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6032662"/>
            <a:ext cx="1033698" cy="73027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1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539750" y="928688"/>
            <a:ext cx="8604250" cy="1143000"/>
          </a:xfrm>
        </p:spPr>
        <p:txBody>
          <a:bodyPr/>
          <a:lstStyle/>
          <a:p>
            <a:pPr eaLnBrk="1" hangingPunct="1"/>
            <a:r>
              <a:rPr lang="nl-BE" altLang="nl-BE" b="1" dirty="0" smtClean="0"/>
              <a:t> Een voorbeeld</a:t>
            </a:r>
          </a:p>
        </p:txBody>
      </p:sp>
      <p:sp>
        <p:nvSpPr>
          <p:cNvPr id="4" name="Rechthoek 3"/>
          <p:cNvSpPr/>
          <p:nvPr/>
        </p:nvSpPr>
        <p:spPr>
          <a:xfrm>
            <a:off x="684213" y="2492375"/>
            <a:ext cx="22320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 smtClean="0"/>
              <a:t>To</a:t>
            </a:r>
            <a:r>
              <a:rPr lang="nl-BE" dirty="0" smtClean="0"/>
              <a:t> the point feedback</a:t>
            </a:r>
            <a:endParaRPr lang="nl-BE" dirty="0"/>
          </a:p>
        </p:txBody>
      </p:sp>
      <p:sp>
        <p:nvSpPr>
          <p:cNvPr id="5" name="PIJL-RECHTS 4"/>
          <p:cNvSpPr/>
          <p:nvPr/>
        </p:nvSpPr>
        <p:spPr>
          <a:xfrm>
            <a:off x="2916238" y="2492375"/>
            <a:ext cx="2271712" cy="86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6" name="Rechthoek 5"/>
          <p:cNvSpPr/>
          <p:nvPr/>
        </p:nvSpPr>
        <p:spPr>
          <a:xfrm>
            <a:off x="5187950" y="2441575"/>
            <a:ext cx="24082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/>
              <a:t>K</a:t>
            </a:r>
            <a:r>
              <a:rPr lang="nl-BE" dirty="0" smtClean="0"/>
              <a:t>ort en weinig </a:t>
            </a:r>
            <a:r>
              <a:rPr lang="nl-BE" dirty="0" err="1" smtClean="0"/>
              <a:t>empathisch</a:t>
            </a:r>
            <a:endParaRPr lang="nl-BE" dirty="0"/>
          </a:p>
        </p:txBody>
      </p:sp>
      <p:sp>
        <p:nvSpPr>
          <p:cNvPr id="7" name="PIJL-OMLAAG 6"/>
          <p:cNvSpPr/>
          <p:nvPr/>
        </p:nvSpPr>
        <p:spPr>
          <a:xfrm>
            <a:off x="6149975" y="3355975"/>
            <a:ext cx="484188" cy="1725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5354638" y="5081588"/>
            <a:ext cx="2241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Dialoog, Empathie</a:t>
            </a:r>
            <a:endParaRPr lang="nl-BE" dirty="0"/>
          </a:p>
        </p:txBody>
      </p:sp>
      <p:sp>
        <p:nvSpPr>
          <p:cNvPr id="9" name="PIJL-LINKS 8"/>
          <p:cNvSpPr/>
          <p:nvPr/>
        </p:nvSpPr>
        <p:spPr>
          <a:xfrm>
            <a:off x="2916238" y="5172075"/>
            <a:ext cx="2438400" cy="823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84213" y="5172075"/>
            <a:ext cx="2232025" cy="82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 smtClean="0"/>
              <a:t>Overempathisch</a:t>
            </a:r>
            <a:r>
              <a:rPr lang="nl-BE" dirty="0" smtClean="0"/>
              <a:t>, niet kunnen loslaten</a:t>
            </a:r>
            <a:endParaRPr lang="nl-BE" dirty="0"/>
          </a:p>
        </p:txBody>
      </p:sp>
      <p:sp>
        <p:nvSpPr>
          <p:cNvPr id="13" name="PIJL-OMLAAG 12"/>
          <p:cNvSpPr/>
          <p:nvPr/>
        </p:nvSpPr>
        <p:spPr>
          <a:xfrm rot="10800000">
            <a:off x="1476375" y="3425825"/>
            <a:ext cx="484188" cy="172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2543175" y="3571081"/>
            <a:ext cx="3014662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2543175" y="3606800"/>
            <a:ext cx="2952750" cy="1443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kstvak 18"/>
          <p:cNvSpPr txBox="1">
            <a:spLocks noChangeArrowheads="1"/>
          </p:cNvSpPr>
          <p:nvPr/>
        </p:nvSpPr>
        <p:spPr bwMode="auto">
          <a:xfrm>
            <a:off x="414338" y="4033838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/>
              <a:t>Pos. tegenovergestelde</a:t>
            </a:r>
          </a:p>
        </p:txBody>
      </p:sp>
      <p:sp>
        <p:nvSpPr>
          <p:cNvPr id="28686" name="Rechthoek 19"/>
          <p:cNvSpPr>
            <a:spLocks noChangeArrowheads="1"/>
          </p:cNvSpPr>
          <p:nvPr/>
        </p:nvSpPr>
        <p:spPr bwMode="auto">
          <a:xfrm>
            <a:off x="5138738" y="3954463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Pos. tegenovergestelde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44" y="6032662"/>
            <a:ext cx="828245" cy="82533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6032662"/>
            <a:ext cx="1033698" cy="73027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3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539750" y="928688"/>
            <a:ext cx="8604250" cy="1143000"/>
          </a:xfrm>
        </p:spPr>
        <p:txBody>
          <a:bodyPr/>
          <a:lstStyle/>
          <a:p>
            <a:pPr eaLnBrk="1" hangingPunct="1"/>
            <a:r>
              <a:rPr lang="nl-BE" altLang="nl-BE" b="1" dirty="0" smtClean="0"/>
              <a:t> Op zoek naar jouw talent</a:t>
            </a:r>
          </a:p>
        </p:txBody>
      </p:sp>
      <p:sp>
        <p:nvSpPr>
          <p:cNvPr id="4" name="Rechthoek 3"/>
          <p:cNvSpPr/>
          <p:nvPr/>
        </p:nvSpPr>
        <p:spPr>
          <a:xfrm>
            <a:off x="684213" y="2492375"/>
            <a:ext cx="22320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/>
              <a:t>K</a:t>
            </a:r>
            <a:r>
              <a:rPr lang="nl-BE" dirty="0" smtClean="0"/>
              <a:t>waliteit</a:t>
            </a:r>
            <a:endParaRPr lang="nl-BE" dirty="0"/>
          </a:p>
        </p:txBody>
      </p:sp>
      <p:sp>
        <p:nvSpPr>
          <p:cNvPr id="5" name="PIJL-RECHTS 4"/>
          <p:cNvSpPr/>
          <p:nvPr/>
        </p:nvSpPr>
        <p:spPr>
          <a:xfrm>
            <a:off x="2916238" y="2492375"/>
            <a:ext cx="2271712" cy="86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6" name="Rechthoek 5"/>
          <p:cNvSpPr/>
          <p:nvPr/>
        </p:nvSpPr>
        <p:spPr>
          <a:xfrm>
            <a:off x="5238750" y="2492375"/>
            <a:ext cx="21812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Valkuil</a:t>
            </a:r>
            <a:endParaRPr lang="nl-BE" dirty="0"/>
          </a:p>
        </p:txBody>
      </p:sp>
      <p:sp>
        <p:nvSpPr>
          <p:cNvPr id="7" name="PIJL-OMLAAG 6"/>
          <p:cNvSpPr/>
          <p:nvPr/>
        </p:nvSpPr>
        <p:spPr>
          <a:xfrm>
            <a:off x="6149975" y="3355975"/>
            <a:ext cx="484188" cy="1725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5354638" y="5081588"/>
            <a:ext cx="2241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Uitdaging</a:t>
            </a:r>
            <a:endParaRPr lang="nl-BE" dirty="0"/>
          </a:p>
        </p:txBody>
      </p:sp>
      <p:sp>
        <p:nvSpPr>
          <p:cNvPr id="9" name="PIJL-LINKS 8"/>
          <p:cNvSpPr/>
          <p:nvPr/>
        </p:nvSpPr>
        <p:spPr>
          <a:xfrm>
            <a:off x="2916238" y="5172075"/>
            <a:ext cx="2438400" cy="823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Te veel van het goede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84213" y="5172075"/>
            <a:ext cx="2232025" cy="82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Allergie</a:t>
            </a:r>
            <a:endParaRPr lang="nl-BE" dirty="0"/>
          </a:p>
        </p:txBody>
      </p:sp>
      <p:sp>
        <p:nvSpPr>
          <p:cNvPr id="13" name="PIJL-OMLAAG 12"/>
          <p:cNvSpPr/>
          <p:nvPr/>
        </p:nvSpPr>
        <p:spPr>
          <a:xfrm rot="10800000">
            <a:off x="1476375" y="3425825"/>
            <a:ext cx="484188" cy="172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2543175" y="3571081"/>
            <a:ext cx="3014662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2543175" y="3606800"/>
            <a:ext cx="2952750" cy="1443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kstvak 18"/>
          <p:cNvSpPr txBox="1">
            <a:spLocks noChangeArrowheads="1"/>
          </p:cNvSpPr>
          <p:nvPr/>
        </p:nvSpPr>
        <p:spPr bwMode="auto">
          <a:xfrm>
            <a:off x="414338" y="4033838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Pos. tegenovergestelde</a:t>
            </a:r>
          </a:p>
        </p:txBody>
      </p:sp>
      <p:sp>
        <p:nvSpPr>
          <p:cNvPr id="28686" name="Rechthoek 19"/>
          <p:cNvSpPr>
            <a:spLocks noChangeArrowheads="1"/>
          </p:cNvSpPr>
          <p:nvPr/>
        </p:nvSpPr>
        <p:spPr bwMode="auto">
          <a:xfrm>
            <a:off x="5138738" y="3954463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/>
              <a:t>Pos. tegenovergestelde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29545"/>
            <a:ext cx="2285634" cy="137869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44" y="6032662"/>
            <a:ext cx="828245" cy="82533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56" y="6032662"/>
            <a:ext cx="1033698" cy="73027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1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34021" y="516776"/>
            <a:ext cx="8007582" cy="1500187"/>
          </a:xfrm>
        </p:spPr>
        <p:txBody>
          <a:bodyPr>
            <a:noAutofit/>
          </a:bodyPr>
          <a:lstStyle/>
          <a:p>
            <a:r>
              <a:rPr lang="nl-BE" sz="3600" dirty="0" smtClean="0"/>
              <a:t>Komen tot actie!</a:t>
            </a:r>
          </a:p>
        </p:txBody>
      </p:sp>
    </p:spTree>
    <p:extLst>
      <p:ext uri="{BB962C8B-B14F-4D97-AF65-F5344CB8AC3E}">
        <p14:creationId xmlns:p14="http://schemas.microsoft.com/office/powerpoint/2010/main" val="18116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Barrières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l-NL" dirty="0" smtClean="0">
                <a:sym typeface="Wingdings" panose="05000000000000000000" pitchFamily="2" charset="2"/>
              </a:rPr>
              <a:t>Gelijke kansen = gelijke behandeling?</a:t>
            </a: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480" y="1544553"/>
            <a:ext cx="578560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Leerdoel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J</a:t>
            </a:r>
            <a:r>
              <a:rPr lang="nl-NL" dirty="0" smtClean="0">
                <a:sym typeface="Wingdings" panose="05000000000000000000" pitchFamily="2" charset="2"/>
              </a:rPr>
              <a:t>e bent zelf (als stagebegeleider) het onderwerp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Je bent eigenaar (in jouw ‘taal’)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Wens tot verandering staat centraal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Concreet geformuleerd (SMART)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Programma intervisie 2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600" dirty="0" smtClean="0"/>
              <a:t>Terugblik intervisie 1 </a:t>
            </a:r>
            <a:endParaRPr lang="nl-BE" sz="2600" dirty="0"/>
          </a:p>
          <a:p>
            <a:r>
              <a:rPr lang="nl-BE" sz="2600" dirty="0" smtClean="0"/>
              <a:t>Uitwisseling </a:t>
            </a:r>
            <a:r>
              <a:rPr lang="nl-BE" sz="2600" dirty="0"/>
              <a:t>reeds ondernomen (kleine) acties </a:t>
            </a:r>
            <a:endParaRPr lang="nl-BE" sz="2600" dirty="0" smtClean="0"/>
          </a:p>
          <a:p>
            <a:endParaRPr lang="nl-BE" sz="2600" dirty="0" smtClean="0"/>
          </a:p>
          <a:p>
            <a:r>
              <a:rPr lang="nl-BE" sz="2600" dirty="0" smtClean="0"/>
              <a:t>Door </a:t>
            </a:r>
            <a:r>
              <a:rPr lang="nl-BE" sz="2600" dirty="0"/>
              <a:t>welke </a:t>
            </a:r>
            <a:r>
              <a:rPr lang="nl-BE" sz="2600" dirty="0" smtClean="0"/>
              <a:t>‘bril’ </a:t>
            </a:r>
            <a:r>
              <a:rPr lang="nl-BE" sz="2600" dirty="0"/>
              <a:t>kijk </a:t>
            </a:r>
            <a:r>
              <a:rPr lang="nl-BE" sz="2600" dirty="0" smtClean="0"/>
              <a:t>ik?</a:t>
            </a:r>
          </a:p>
          <a:p>
            <a:r>
              <a:rPr lang="nl-BE" sz="2600" dirty="0" smtClean="0"/>
              <a:t>Wie </a:t>
            </a:r>
            <a:r>
              <a:rPr lang="nl-BE" sz="2600" dirty="0"/>
              <a:t>ben ik als stagebegeleider?</a:t>
            </a:r>
          </a:p>
          <a:p>
            <a:pPr marL="0" indent="0">
              <a:buNone/>
            </a:pPr>
            <a:endParaRPr lang="nl-BE" sz="2600" dirty="0"/>
          </a:p>
          <a:p>
            <a:r>
              <a:rPr lang="nl-BE" sz="2600" dirty="0" smtClean="0"/>
              <a:t>Komen tot actie!</a:t>
            </a:r>
          </a:p>
          <a:p>
            <a:endParaRPr lang="nl-BE" sz="2600" dirty="0" smtClean="0"/>
          </a:p>
          <a:p>
            <a:r>
              <a:rPr lang="nl-BE" sz="2600" dirty="0" smtClean="0"/>
              <a:t>Afronding</a:t>
            </a:r>
          </a:p>
          <a:p>
            <a:endParaRPr lang="nl-BE" sz="2600" dirty="0" smtClean="0"/>
          </a:p>
          <a:p>
            <a:pPr marL="0" indent="0">
              <a:buNone/>
            </a:pPr>
            <a:endParaRPr lang="nl-BE" sz="26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BE" b="1" dirty="0" smtClean="0"/>
              <a:t>SMART-procedure</a:t>
            </a:r>
            <a:r>
              <a:rPr lang="nl-BE" sz="1800" b="1" dirty="0"/>
              <a:t/>
            </a:r>
            <a:br>
              <a:rPr lang="nl-BE" sz="1800" b="1" dirty="0"/>
            </a:br>
            <a:r>
              <a:rPr lang="nl-BE" sz="1800" dirty="0"/>
              <a:t>( = op een gestructureerde manier nadenken over </a:t>
            </a:r>
            <a:r>
              <a:rPr lang="nl-BE" sz="1800" dirty="0" smtClean="0"/>
              <a:t>handelings-</a:t>
            </a:r>
            <a:br>
              <a:rPr lang="nl-BE" sz="1800" dirty="0" smtClean="0"/>
            </a:br>
            <a:r>
              <a:rPr lang="nl-BE" sz="1800" dirty="0" smtClean="0"/>
              <a:t>alternatieven/doelen </a:t>
            </a:r>
            <a:r>
              <a:rPr lang="nl-BE" sz="1800" dirty="0"/>
              <a:t>operationaliseren en concreet maken)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66" y="72194"/>
            <a:ext cx="2285634" cy="1378691"/>
          </a:xfrm>
          <a:prstGeom prst="rect">
            <a:avLst/>
          </a:prstGeom>
        </p:spPr>
      </p:pic>
      <p:graphicFrame>
        <p:nvGraphicFramePr>
          <p:cNvPr id="11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20490"/>
              </p:ext>
            </p:extLst>
          </p:nvPr>
        </p:nvGraphicFramePr>
        <p:xfrm>
          <a:off x="457200" y="14065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81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Checks voor jouw leerdoel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Vertrekt het leerdoel vanuit jou, als stagebegeleider?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Staat studentendiversiteit centraal?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Stelt het leerdoel verandering centraal?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Is het leerdoel SMART geformuleerd?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Een voorbeeld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BE" sz="3100" i="1" dirty="0">
                <a:solidFill>
                  <a:schemeClr val="tx1"/>
                </a:solidFill>
              </a:rPr>
              <a:t>Hoe kan ik in </a:t>
            </a:r>
            <a:r>
              <a:rPr lang="nl-BE" sz="3100" i="1" dirty="0" smtClean="0">
                <a:solidFill>
                  <a:schemeClr val="tx1"/>
                </a:solidFill>
              </a:rPr>
              <a:t>een korte </a:t>
            </a:r>
            <a:r>
              <a:rPr lang="nl-BE" sz="3100" i="1" dirty="0">
                <a:solidFill>
                  <a:schemeClr val="tx1"/>
                </a:solidFill>
              </a:rPr>
              <a:t>nabespreking (feedbackgesprek na </a:t>
            </a:r>
            <a:r>
              <a:rPr lang="nl-BE" sz="3100" i="1" dirty="0" err="1">
                <a:solidFill>
                  <a:schemeClr val="tx1"/>
                </a:solidFill>
              </a:rPr>
              <a:t>stageles</a:t>
            </a:r>
            <a:r>
              <a:rPr lang="nl-BE" sz="3100" i="1" dirty="0">
                <a:solidFill>
                  <a:schemeClr val="tx1"/>
                </a:solidFill>
              </a:rPr>
              <a:t>) </a:t>
            </a:r>
            <a:r>
              <a:rPr lang="nl-BE" sz="3100" i="1" dirty="0" smtClean="0">
                <a:solidFill>
                  <a:schemeClr val="tx1"/>
                </a:solidFill>
              </a:rPr>
              <a:t>de student </a:t>
            </a:r>
            <a:r>
              <a:rPr lang="nl-BE" sz="3100" i="1" dirty="0">
                <a:solidFill>
                  <a:schemeClr val="tx1"/>
                </a:solidFill>
              </a:rPr>
              <a:t>zo veel mogelijk zélf activeren</a:t>
            </a:r>
            <a:r>
              <a:rPr lang="nl-BE" sz="3100" i="1" dirty="0" smtClean="0">
                <a:solidFill>
                  <a:schemeClr val="tx1"/>
                </a:solidFill>
              </a:rPr>
              <a:t>?”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Ik als stagebegeleider laat de student bij een korte nabespreking na een </a:t>
            </a:r>
            <a:r>
              <a:rPr lang="nl-BE" dirty="0" err="1" smtClean="0"/>
              <a:t>stageles</a:t>
            </a:r>
            <a:r>
              <a:rPr lang="nl-BE" dirty="0" smtClean="0"/>
              <a:t> meer zelf mondeling reflecteren.</a:t>
            </a: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 smtClean="0"/>
              <a:t> </a:t>
            </a:r>
            <a:r>
              <a:rPr lang="nl-NL" b="1" dirty="0" smtClean="0"/>
              <a:t>Goal </a:t>
            </a:r>
            <a:r>
              <a:rPr lang="nl-NL" b="1" dirty="0" err="1" smtClean="0"/>
              <a:t>Attainment</a:t>
            </a:r>
            <a:r>
              <a:rPr lang="nl-NL" b="1" dirty="0" smtClean="0"/>
              <a:t> </a:t>
            </a:r>
            <a:r>
              <a:rPr lang="nl-NL" b="1" dirty="0" err="1" smtClean="0"/>
              <a:t>Scale</a:t>
            </a:r>
            <a:r>
              <a:rPr lang="nl-NL" b="1" dirty="0" smtClean="0"/>
              <a:t> (GAS)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199" y="1215194"/>
            <a:ext cx="8229600" cy="4717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927847"/>
            <a:ext cx="4375714" cy="50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Een voorbeeld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9" y="1174749"/>
            <a:ext cx="3636917" cy="47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Komen tot acties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ym typeface="Wingdings" panose="05000000000000000000" pitchFamily="2" charset="2"/>
              </a:rPr>
              <a:t>Bedenk haalbare acties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Concretiseer de acties (wat ga je doen, wanneer, met wie, …)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Zoek antwoorden op evt. barrières, bevraag ondersteuningsbehoeften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Vertrek vanuit talenten/sterktes (jezelf, studenten)</a:t>
            </a:r>
          </a:p>
          <a:p>
            <a:r>
              <a:rPr lang="nl-NL" dirty="0">
                <a:sym typeface="Wingdings" panose="05000000000000000000" pitchFamily="2" charset="2"/>
              </a:rPr>
              <a:t>Bespreek jouw leerdoel met verschillende personen</a:t>
            </a: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Acties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5" y="1636312"/>
            <a:ext cx="5293673" cy="40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Afronding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4000" dirty="0" smtClean="0">
                <a:sym typeface="Wingdings" panose="05000000000000000000" pitchFamily="2" charset="2"/>
              </a:rPr>
              <a:t>Met welke actie ga je aan de slag?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Terugkoppeling in de volgende intervisie</a:t>
            </a: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" y="5820116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22" y="5558678"/>
            <a:ext cx="829128" cy="82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05" y="5656223"/>
            <a:ext cx="1036410" cy="7315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56" y="516776"/>
            <a:ext cx="2286198" cy="137781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543572" y="529802"/>
            <a:ext cx="8007582" cy="1500187"/>
          </a:xfrm>
        </p:spPr>
        <p:txBody>
          <a:bodyPr>
            <a:noAutofit/>
          </a:bodyPr>
          <a:lstStyle/>
          <a:p>
            <a:r>
              <a:rPr lang="nl-BE" sz="3600" dirty="0"/>
              <a:t>T</a:t>
            </a:r>
            <a:r>
              <a:rPr lang="nl-BE" sz="3600" dirty="0" smtClean="0"/>
              <a:t>erugblik intervisie 1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9611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Beeldenmuur </a:t>
            </a:r>
            <a:br>
              <a:rPr lang="nl-NL" b="1" dirty="0" smtClean="0"/>
            </a:br>
            <a:r>
              <a:rPr lang="nl-NL" sz="2800" b="1" dirty="0" smtClean="0"/>
              <a:t>Diversiteit binnen stagebegeleiding</a:t>
            </a:r>
            <a:endParaRPr lang="nl-NL" sz="28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600" dirty="0" smtClean="0"/>
          </a:p>
          <a:p>
            <a:pPr marL="0" indent="0">
              <a:buNone/>
            </a:pPr>
            <a:endParaRPr lang="nl-BE" sz="26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2965551" y="2792823"/>
            <a:ext cx="2869428" cy="1449421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3096216" y="3390360"/>
            <a:ext cx="25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accent3"/>
                </a:solidFill>
              </a:rPr>
              <a:t>Verwachtingen </a:t>
            </a:r>
            <a:endParaRPr lang="nl-BE" sz="24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5512239" y="2206240"/>
            <a:ext cx="1013604" cy="79592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6" idx="0"/>
          </p:cNvCxnSpPr>
          <p:nvPr/>
        </p:nvCxnSpPr>
        <p:spPr>
          <a:xfrm flipV="1">
            <a:off x="4400265" y="1761691"/>
            <a:ext cx="0" cy="10311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6" idx="1"/>
          </p:cNvCxnSpPr>
          <p:nvPr/>
        </p:nvCxnSpPr>
        <p:spPr>
          <a:xfrm flipH="1" flipV="1">
            <a:off x="2403248" y="2277257"/>
            <a:ext cx="982521" cy="7278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297146" y="615029"/>
            <a:ext cx="205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Praktijkgericht</a:t>
            </a:r>
          </a:p>
          <a:p>
            <a:pPr algn="ctr"/>
            <a:r>
              <a:rPr lang="nl-BE" b="1" dirty="0" smtClean="0"/>
              <a:t>‘Ik wil het kunnen gebruiken” </a:t>
            </a:r>
            <a:endParaRPr lang="nl-BE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375651" y="1806872"/>
            <a:ext cx="259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Begeleide intervisie als werkvorm</a:t>
            </a:r>
            <a:endParaRPr lang="nl-BE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96736" y="1954091"/>
            <a:ext cx="23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Wat zijn mijn blinde vlekken?</a:t>
            </a:r>
            <a:endParaRPr lang="nl-BE" b="1" dirty="0"/>
          </a:p>
        </p:txBody>
      </p:sp>
      <p:cxnSp>
        <p:nvCxnSpPr>
          <p:cNvPr id="23" name="Rechte verbindingslijn 22"/>
          <p:cNvCxnSpPr>
            <a:stCxn id="6" idx="5"/>
          </p:cNvCxnSpPr>
          <p:nvPr/>
        </p:nvCxnSpPr>
        <p:spPr>
          <a:xfrm>
            <a:off x="5414761" y="4029981"/>
            <a:ext cx="927019" cy="7478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6468035" y="4762848"/>
            <a:ext cx="235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Hoe kan ik verder met studenten met wie ik vastloop?</a:t>
            </a:r>
            <a:endParaRPr lang="nl-BE" b="1" dirty="0"/>
          </a:p>
        </p:txBody>
      </p:sp>
      <p:cxnSp>
        <p:nvCxnSpPr>
          <p:cNvPr id="26" name="Rechte verbindingslijn 25"/>
          <p:cNvCxnSpPr>
            <a:stCxn id="6" idx="3"/>
          </p:cNvCxnSpPr>
          <p:nvPr/>
        </p:nvCxnSpPr>
        <p:spPr>
          <a:xfrm flipH="1">
            <a:off x="2293538" y="4029981"/>
            <a:ext cx="1092231" cy="8355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501465" y="4674279"/>
            <a:ext cx="148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 smtClean="0">
                <a:solidFill>
                  <a:schemeClr val="accent3"/>
                </a:solidFill>
              </a:rPr>
              <a:t>???</a:t>
            </a:r>
            <a:endParaRPr lang="nl-BE" sz="4800" b="1" dirty="0">
              <a:solidFill>
                <a:schemeClr val="accent3"/>
              </a:solidFill>
            </a:endParaRPr>
          </a:p>
        </p:txBody>
      </p:sp>
      <p:cxnSp>
        <p:nvCxnSpPr>
          <p:cNvPr id="30" name="Rechte verbindingslijn 29"/>
          <p:cNvCxnSpPr>
            <a:stCxn id="6" idx="4"/>
          </p:cNvCxnSpPr>
          <p:nvPr/>
        </p:nvCxnSpPr>
        <p:spPr>
          <a:xfrm>
            <a:off x="4400265" y="4242244"/>
            <a:ext cx="0" cy="6233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2894508" y="4971735"/>
            <a:ext cx="306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 smtClean="0">
                <a:solidFill>
                  <a:schemeClr val="accent3"/>
                </a:solidFill>
              </a:rPr>
              <a:t>???</a:t>
            </a:r>
            <a:endParaRPr lang="nl-BE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toelichting 12"/>
          <p:cNvSpPr/>
          <p:nvPr/>
        </p:nvSpPr>
        <p:spPr>
          <a:xfrm>
            <a:off x="1387804" y="847165"/>
            <a:ext cx="2097741" cy="1694330"/>
          </a:xfrm>
          <a:prstGeom prst="wedgeEllipseCallout">
            <a:avLst>
              <a:gd name="adj1" fmla="val 68270"/>
              <a:gd name="adj2" fmla="val 982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b="1" dirty="0" smtClean="0"/>
              <a:t>In de lift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852" y="1869018"/>
            <a:ext cx="1961469" cy="2916579"/>
          </a:xfrm>
          <a:prstGeom prst="rect">
            <a:avLst/>
          </a:prstGeom>
        </p:spPr>
      </p:pic>
      <p:sp>
        <p:nvSpPr>
          <p:cNvPr id="6" name="Ovale toelichting 5"/>
          <p:cNvSpPr/>
          <p:nvPr/>
        </p:nvSpPr>
        <p:spPr>
          <a:xfrm>
            <a:off x="3849854" y="147917"/>
            <a:ext cx="2097741" cy="1398495"/>
          </a:xfrm>
          <a:prstGeom prst="wedgeEllipseCallout">
            <a:avLst>
              <a:gd name="adj1" fmla="val -8013"/>
              <a:gd name="adj2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Wolkvormige toelichting 6"/>
          <p:cNvSpPr/>
          <p:nvPr/>
        </p:nvSpPr>
        <p:spPr>
          <a:xfrm>
            <a:off x="6504815" y="2350729"/>
            <a:ext cx="2380129" cy="1877629"/>
          </a:xfrm>
          <a:prstGeom prst="cloudCallout">
            <a:avLst>
              <a:gd name="adj1" fmla="val -80720"/>
              <a:gd name="adj2" fmla="val 188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Wolkvormige toelichting 14"/>
          <p:cNvSpPr/>
          <p:nvPr/>
        </p:nvSpPr>
        <p:spPr>
          <a:xfrm>
            <a:off x="612414" y="2721035"/>
            <a:ext cx="2380129" cy="1877629"/>
          </a:xfrm>
          <a:prstGeom prst="cloudCallout">
            <a:avLst>
              <a:gd name="adj1" fmla="val 70692"/>
              <a:gd name="adj2" fmla="val 29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6702960" y="1296150"/>
            <a:ext cx="1983840" cy="796359"/>
          </a:xfrm>
          <a:prstGeom prst="wedgeRoundRectCallout">
            <a:avLst>
              <a:gd name="adj1" fmla="val -96750"/>
              <a:gd name="adj2" fmla="val 1519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6769290" y="4649028"/>
            <a:ext cx="1983840" cy="796359"/>
          </a:xfrm>
          <a:prstGeom prst="wedgeRoundRectCallout">
            <a:avLst>
              <a:gd name="adj1" fmla="val -104206"/>
              <a:gd name="adj2" fmla="val -590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1847409" y="5233659"/>
            <a:ext cx="114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	</a:t>
            </a:r>
            <a:r>
              <a:rPr lang="nl-BE" sz="3200" b="1" dirty="0" smtClean="0">
                <a:solidFill>
                  <a:schemeClr val="accent1"/>
                </a:solidFill>
              </a:rPr>
              <a:t>…</a:t>
            </a:r>
            <a:endParaRPr lang="nl-BE" sz="3200" b="1" dirty="0">
              <a:solidFill>
                <a:schemeClr val="accent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995083" y="3133165"/>
            <a:ext cx="1707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De kracht van de groep</a:t>
            </a:r>
            <a:endParaRPr lang="nl-BE" sz="20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6927493" y="4785597"/>
            <a:ext cx="166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“Ik heb er zelfs zin in”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958677" y="1406958"/>
            <a:ext cx="160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Variaties mogelijk</a:t>
            </a:r>
            <a:endParaRPr lang="nl-BE" sz="20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6769290" y="2721035"/>
            <a:ext cx="211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Differentiëren is niet enkel MOETEN, ook MOGEN.</a:t>
            </a:r>
            <a:endParaRPr lang="nl-BE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4365707" y="339332"/>
            <a:ext cx="106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2000" b="1" dirty="0" smtClean="0"/>
          </a:p>
          <a:p>
            <a:pPr algn="ctr"/>
            <a:r>
              <a:rPr lang="nl-BE" sz="2000" b="1" dirty="0" smtClean="0"/>
              <a:t>1+1=3</a:t>
            </a:r>
            <a:endParaRPr lang="nl-BE" sz="2000" b="1" dirty="0"/>
          </a:p>
        </p:txBody>
      </p:sp>
      <p:sp>
        <p:nvSpPr>
          <p:cNvPr id="21" name="Rechthoekige toelichting 20"/>
          <p:cNvSpPr/>
          <p:nvPr/>
        </p:nvSpPr>
        <p:spPr>
          <a:xfrm>
            <a:off x="612414" y="4922167"/>
            <a:ext cx="2240779" cy="523220"/>
          </a:xfrm>
          <a:prstGeom prst="wedgeRectCallout">
            <a:avLst>
              <a:gd name="adj1" fmla="val 98686"/>
              <a:gd name="adj2" fmla="val -101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21"/>
          <p:cNvSpPr txBox="1"/>
          <p:nvPr/>
        </p:nvSpPr>
        <p:spPr>
          <a:xfrm>
            <a:off x="885145" y="4983722"/>
            <a:ext cx="158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Kiezen</a:t>
            </a:r>
            <a:endParaRPr lang="nl-BE" sz="2400" b="1" dirty="0"/>
          </a:p>
        </p:txBody>
      </p:sp>
      <p:sp>
        <p:nvSpPr>
          <p:cNvPr id="23" name="Tekstvak 22"/>
          <p:cNvSpPr txBox="1"/>
          <p:nvPr/>
        </p:nvSpPr>
        <p:spPr>
          <a:xfrm>
            <a:off x="1678522" y="1215194"/>
            <a:ext cx="1481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3 principes  van UDL</a:t>
            </a:r>
          </a:p>
        </p:txBody>
      </p:sp>
      <p:sp>
        <p:nvSpPr>
          <p:cNvPr id="24" name="Rechthoekige toelichting 23"/>
          <p:cNvSpPr/>
          <p:nvPr/>
        </p:nvSpPr>
        <p:spPr>
          <a:xfrm>
            <a:off x="3939988" y="4922167"/>
            <a:ext cx="2690089" cy="1177275"/>
          </a:xfrm>
          <a:prstGeom prst="wedgeRectCallout">
            <a:avLst>
              <a:gd name="adj1" fmla="val 14658"/>
              <a:gd name="adj2" fmla="val -68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Tekstvak 24"/>
          <p:cNvSpPr txBox="1"/>
          <p:nvPr/>
        </p:nvSpPr>
        <p:spPr>
          <a:xfrm>
            <a:off x="3939988" y="4922167"/>
            <a:ext cx="269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Voortbouwen op wat we al hebben en daar trots op zijn!</a:t>
            </a:r>
            <a:endParaRPr lang="nl-BE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6769291" y="5674659"/>
            <a:ext cx="198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hlinkClick r:id="rId8"/>
              </a:rPr>
              <a:t>Bron afbeelding: nl.freepik.com</a:t>
            </a:r>
            <a:endParaRPr lang="nl-NL" sz="1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UDL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" y="2260624"/>
            <a:ext cx="9054924" cy="28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607253" y="29545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Uitdagingen intervisie 1</a:t>
            </a:r>
            <a:endParaRPr lang="nl-NL" sz="36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74A6-B7C4-9946-ADF4-C6F7BDBAFAFF}" type="datetime1">
              <a:rPr lang="nl-NL" smtClean="0"/>
              <a:pPr/>
              <a:t>1-9-2015</a:t>
            </a:fld>
            <a:endParaRPr lang="nl-NL" dirty="0"/>
          </a:p>
        </p:txBody>
      </p:sp>
      <p:sp>
        <p:nvSpPr>
          <p:cNvPr id="32" name="Tijdelijke aanduiding voor dia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43B8-31A3-E844-86FC-F582969E088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0" name="Tijdelijke aanduiding voor voettekst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2" y="6160997"/>
            <a:ext cx="3526536" cy="567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2" y="5932921"/>
            <a:ext cx="828245" cy="825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50" y="5932921"/>
            <a:ext cx="1033698" cy="7302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9545"/>
            <a:ext cx="2285634" cy="137869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6192" y="1586751"/>
            <a:ext cx="7425879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chemeClr val="tx1"/>
                </a:solidFill>
              </a:rPr>
              <a:t>“Het portfolio stage op verschillende manieren duidelijk maken zonder de link met de competenties te verliezen want dit laat toe te differentiëren.”</a:t>
            </a:r>
            <a:endParaRPr lang="nl-BE" sz="4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85801" y="1474267"/>
            <a:ext cx="7616270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BE" sz="4400" dirty="0" smtClean="0"/>
          </a:p>
          <a:p>
            <a:r>
              <a:rPr lang="nl-BE" sz="4400" dirty="0" smtClean="0"/>
              <a:t>“ </a:t>
            </a:r>
            <a:r>
              <a:rPr lang="nl-BE" sz="4400" dirty="0"/>
              <a:t>Welke mogelijkheden zijn er om studenten zichzelf goed te leren inschatten en zelf te leren bijsturen</a:t>
            </a:r>
            <a:r>
              <a:rPr lang="nl-BE" sz="4400" dirty="0" smtClean="0"/>
              <a:t>?”</a:t>
            </a:r>
          </a:p>
          <a:p>
            <a:endParaRPr lang="nl-BE" sz="4400" dirty="0"/>
          </a:p>
          <a:p>
            <a:endParaRPr lang="nl-BE" sz="4400" dirty="0"/>
          </a:p>
        </p:txBody>
      </p:sp>
      <p:sp>
        <p:nvSpPr>
          <p:cNvPr id="9" name="Tekstvak 8"/>
          <p:cNvSpPr txBox="1"/>
          <p:nvPr/>
        </p:nvSpPr>
        <p:spPr>
          <a:xfrm>
            <a:off x="765067" y="1421683"/>
            <a:ext cx="7616270" cy="51090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400" dirty="0"/>
              <a:t>“ Hoe kan ik de opdracht ‘schoolbeleid’ minder saai maken, </a:t>
            </a:r>
            <a:r>
              <a:rPr lang="nl-BE" sz="4400" dirty="0" err="1"/>
              <a:t>maw</a:t>
            </a:r>
            <a:r>
              <a:rPr lang="nl-BE" sz="4400" dirty="0"/>
              <a:t> zijn er andere mogelijkheden dan een schriftelijk verslag dat de cursist maakt van het schoolwerkplan?”</a:t>
            </a:r>
          </a:p>
          <a:p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708660" y="1172545"/>
            <a:ext cx="7616270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“Zichzelf inschatten en bijsturen </a:t>
            </a:r>
            <a:r>
              <a:rPr lang="nl-BE" sz="4000" dirty="0">
                <a:sym typeface="Wingdings"/>
              </a:rPr>
              <a:t></a:t>
            </a:r>
            <a:r>
              <a:rPr lang="nl-BE" sz="4000" dirty="0"/>
              <a:t> voor de stage: waar ben je goed in? NA de stage: hoe je kwaliteit ingezet? Hoe je </a:t>
            </a:r>
            <a:r>
              <a:rPr lang="nl-BE" sz="4000" dirty="0" err="1"/>
              <a:t>werkpunt</a:t>
            </a:r>
            <a:r>
              <a:rPr lang="nl-BE" sz="4000" dirty="0"/>
              <a:t> meegenomen? Wat is volgende </a:t>
            </a:r>
            <a:r>
              <a:rPr lang="nl-BE" sz="4000" dirty="0" err="1"/>
              <a:t>werkpunt</a:t>
            </a:r>
            <a:r>
              <a:rPr lang="nl-BE" sz="4000" dirty="0"/>
              <a:t>? Kan via geschreven taal of via ander medium</a:t>
            </a:r>
            <a:r>
              <a:rPr lang="nl-BE" sz="4000" dirty="0" smtClean="0"/>
              <a:t>”</a:t>
            </a:r>
            <a:endParaRPr lang="nl-BE" sz="4000" dirty="0"/>
          </a:p>
        </p:txBody>
      </p:sp>
      <p:sp>
        <p:nvSpPr>
          <p:cNvPr id="13" name="Tekstvak 12"/>
          <p:cNvSpPr txBox="1"/>
          <p:nvPr/>
        </p:nvSpPr>
        <p:spPr>
          <a:xfrm>
            <a:off x="876192" y="1172545"/>
            <a:ext cx="6882761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5400" dirty="0"/>
              <a:t>“Op welke (andere) (verschillende) manieren kunnen de studenten hun (bereikte) competenties tonen?”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811090" y="1267277"/>
            <a:ext cx="7960661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5400" dirty="0"/>
              <a:t>“Hoe kan ik in korte nabespreking (feedbackgesprek na </a:t>
            </a:r>
            <a:r>
              <a:rPr lang="nl-BE" sz="5400" dirty="0" err="1"/>
              <a:t>stageles</a:t>
            </a:r>
            <a:r>
              <a:rPr lang="nl-BE" sz="5400" dirty="0"/>
              <a:t>) studenten zoveel mogelijk zélf activeren?”</a:t>
            </a:r>
          </a:p>
        </p:txBody>
      </p:sp>
    </p:spTree>
    <p:extLst>
      <p:ext uri="{BB962C8B-B14F-4D97-AF65-F5344CB8AC3E}">
        <p14:creationId xmlns:p14="http://schemas.microsoft.com/office/powerpoint/2010/main" val="9322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owerPoint_ENW Eye Opener_sjabloon">
  <a:themeElements>
    <a:clrScheme name="HoGent huisstijlkleuren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006FB8"/>
      </a:accent1>
      <a:accent2>
        <a:srgbClr val="F43445"/>
      </a:accent2>
      <a:accent3>
        <a:srgbClr val="009C7C"/>
      </a:accent3>
      <a:accent4>
        <a:srgbClr val="EFAAA2"/>
      </a:accent4>
      <a:accent5>
        <a:srgbClr val="969696"/>
      </a:accent5>
      <a:accent6>
        <a:srgbClr val="FFDA00"/>
      </a:accent6>
      <a:hlink>
        <a:srgbClr val="000000"/>
      </a:hlink>
      <a:folHlink>
        <a:srgbClr val="969696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owerPoint_ENW Eye Opener_sjabloon" id="{98781897-4ED4-4E72-BE35-0655FC7F2B77}" vid="{85B5C89E-2153-4B32-B412-19C361FCB4E2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27666e-c8d0-4551-a74e-f99cd1734c47">FMWDOC-9-29</_dlc_DocId>
    <_dlc_DocIdUrl xmlns="bd27666e-c8d0-4551-a74e-f99cd1734c47">
      <Url>http://soagmoss001.hogent.be/sites/fmw/_layouts/DocIdRedir.aspx?ID=FMWDOC-9-29</Url>
      <Description>FMWDOC-9-29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C03D040AA6C4192E3CC20B2E87B9F" ma:contentTypeVersion="2" ma:contentTypeDescription="Een nieuw document maken." ma:contentTypeScope="" ma:versionID="b6d1b7b955102405e8896e63f2762814">
  <xsd:schema xmlns:xsd="http://www.w3.org/2001/XMLSchema" xmlns:xs="http://www.w3.org/2001/XMLSchema" xmlns:p="http://schemas.microsoft.com/office/2006/metadata/properties" xmlns:ns2="bd27666e-c8d0-4551-a74e-f99cd1734c47" targetNamespace="http://schemas.microsoft.com/office/2006/metadata/properties" ma:root="true" ma:fieldsID="70723a897a2ab7e638ff29aaca3ef7e5" ns2:_="">
    <xsd:import namespace="bd27666e-c8d0-4551-a74e-f99cd1734c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666e-c8d0-4551-a74e-f99cd1734c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48A375-0431-4C59-AA3D-786F1D0FF81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B773972-0F22-40C1-99F1-41EFC0EC7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CD435-FE09-4CCC-86B0-1A0FDEB439D3}">
  <ds:schemaRefs>
    <ds:schemaRef ds:uri="http://purl.org/dc/terms/"/>
    <ds:schemaRef ds:uri="http://schemas.microsoft.com/office/2006/metadata/properties"/>
    <ds:schemaRef ds:uri="bd27666e-c8d0-4551-a74e-f99cd1734c47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761BF76-90D7-468D-84FC-9693AB747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7666e-c8d0-4551-a74e-f99cd1734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PowerPoint_ENW Eye Opener_sjabloon</Template>
  <TotalTime>1318</TotalTime>
  <Words>1472</Words>
  <Application>Microsoft Office PowerPoint</Application>
  <PresentationFormat>Diavoorstelling (4:3)</PresentationFormat>
  <Paragraphs>317</Paragraphs>
  <Slides>37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PowerPoint_ENW Eye Opener_sjabloon</vt:lpstr>
      <vt:lpstr>PowerPoint-presentatie</vt:lpstr>
      <vt:lpstr>PowerPoint-presentatie</vt:lpstr>
      <vt:lpstr>Programma intervisie 2</vt:lpstr>
      <vt:lpstr>PowerPoint-presentatie</vt:lpstr>
      <vt:lpstr>Beeldenmuur  Diversiteit binnen stagebegeleiding</vt:lpstr>
      <vt:lpstr>PowerPoint-presentatie</vt:lpstr>
      <vt:lpstr> In de lift    </vt:lpstr>
      <vt:lpstr>  UDL  </vt:lpstr>
      <vt:lpstr>Uitdagingen intervisie 1</vt:lpstr>
      <vt:lpstr>PowerPoint-presentatie</vt:lpstr>
      <vt:lpstr>    </vt:lpstr>
      <vt:lpstr>PowerPoint-presentatie</vt:lpstr>
      <vt:lpstr>Door welke bril kijk jij naar  studenten op stage? Leg uit.</vt:lpstr>
      <vt:lpstr>  Referentiekader   = het geheel van persoonlijke waarden, normen, kennis en ervaring. </vt:lpstr>
      <vt:lpstr>  Diverse referentiekaders</vt:lpstr>
      <vt:lpstr>  The danger of a single story</vt:lpstr>
      <vt:lpstr>PowerPoint-presentatie</vt:lpstr>
      <vt:lpstr>Ik ben altijd mezelf (Daniel Ofman, 2007, p.110)</vt:lpstr>
      <vt:lpstr>Wie ben ik als stagebegeleider?</vt:lpstr>
      <vt:lpstr>Op zoek naar jouw talenten </vt:lpstr>
      <vt:lpstr>PowerPoint-presentatie</vt:lpstr>
      <vt:lpstr>PowerPoint-presentatie</vt:lpstr>
      <vt:lpstr>PowerPoint-presentatie</vt:lpstr>
      <vt:lpstr> Een voorbeeld</vt:lpstr>
      <vt:lpstr> Een voorbeeld</vt:lpstr>
      <vt:lpstr> Op zoek naar jouw talent</vt:lpstr>
      <vt:lpstr>PowerPoint-presentatie</vt:lpstr>
      <vt:lpstr>  Barrières  </vt:lpstr>
      <vt:lpstr>  Leerdoel  </vt:lpstr>
      <vt:lpstr> SMART-procedure ( = op een gestructureerde manier nadenken over handelings- alternatieven/doelen operationaliseren en concreet maken)  </vt:lpstr>
      <vt:lpstr>  Checks voor jouw leerdoel  </vt:lpstr>
      <vt:lpstr>  Een voorbeeld   Hoe kan ik in een korte nabespreking (feedbackgesprek na stageles) de student zo veel mogelijk zélf activeren?”   Ik als stagebegeleider laat de student bij een korte nabespreking na een stageles meer zelf mondeling reflecteren.</vt:lpstr>
      <vt:lpstr> Goal Attainment Scale (GAS)  </vt:lpstr>
      <vt:lpstr>  Een voorbeeld   </vt:lpstr>
      <vt:lpstr>  Komen tot acties  </vt:lpstr>
      <vt:lpstr>  Acties  </vt:lpstr>
      <vt:lpstr>  Afronding </vt:lpstr>
    </vt:vector>
  </TitlesOfParts>
  <Company>HoGent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HoGent</dc:creator>
  <cp:lastModifiedBy>eflamez</cp:lastModifiedBy>
  <cp:revision>262</cp:revision>
  <dcterms:created xsi:type="dcterms:W3CDTF">2014-10-21T11:54:55Z</dcterms:created>
  <dcterms:modified xsi:type="dcterms:W3CDTF">2015-09-01T16:15:22Z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0x010100C6DC03D040AA6C4192E3CC20B2E87B9F</vt:lpwstr>
  </property>
  <property fmtid="{D5CDD505-2E9C-101B-9397-08002B2CF9AE}" pid="3" name="_dlc_DocIdItemGuid">
    <vt:lpwstr>57fd972d-eb65-43ce-b342-db794bec414a</vt:lpwstr>
  </property>
</Properties>
</file>