
<file path=[Content_Types].xml><?xml version="1.0" encoding="utf-8"?>
<Types xmlns="http://schemas.openxmlformats.org/package/2006/content-types">
  <Default Extension="png" ContentType="image/png"/>
  <Default Extension="tmp"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5"/>
  </p:notesMasterIdLst>
  <p:handoutMasterIdLst>
    <p:handoutMasterId r:id="rId26"/>
  </p:handoutMasterIdLst>
  <p:sldIdLst>
    <p:sldId id="262" r:id="rId6"/>
    <p:sldId id="263" r:id="rId7"/>
    <p:sldId id="258" r:id="rId8"/>
    <p:sldId id="274" r:id="rId9"/>
    <p:sldId id="345" r:id="rId10"/>
    <p:sldId id="283" r:id="rId11"/>
    <p:sldId id="333" r:id="rId12"/>
    <p:sldId id="343" r:id="rId13"/>
    <p:sldId id="350" r:id="rId14"/>
    <p:sldId id="334" r:id="rId15"/>
    <p:sldId id="286" r:id="rId16"/>
    <p:sldId id="347" r:id="rId17"/>
    <p:sldId id="348" r:id="rId18"/>
    <p:sldId id="349" r:id="rId19"/>
    <p:sldId id="342" r:id="rId20"/>
    <p:sldId id="301" r:id="rId21"/>
    <p:sldId id="302" r:id="rId22"/>
    <p:sldId id="309" r:id="rId23"/>
    <p:sldId id="332"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476" autoAdjust="0"/>
  </p:normalViewPr>
  <p:slideViewPr>
    <p:cSldViewPr snapToGrid="0" snapToObjects="1">
      <p:cViewPr varScale="1">
        <p:scale>
          <a:sx n="52" d="100"/>
          <a:sy n="52" d="100"/>
        </p:scale>
        <p:origin x="19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1A5D05-705B-3147-8B19-30EAB61B947C}" type="datetimeFigureOut">
              <a:rPr lang="nl-NL" smtClean="0"/>
              <a:pPr/>
              <a:t>27-8-2015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DD7957-711F-7046-BE64-9304429E92B7}" type="slidenum">
              <a:rPr lang="nl-NL" smtClean="0"/>
              <a:pPr/>
              <a:t>‹nr.›</a:t>
            </a:fld>
            <a:endParaRPr lang="nl-NL"/>
          </a:p>
        </p:txBody>
      </p:sp>
    </p:spTree>
    <p:extLst>
      <p:ext uri="{BB962C8B-B14F-4D97-AF65-F5344CB8AC3E}">
        <p14:creationId xmlns:p14="http://schemas.microsoft.com/office/powerpoint/2010/main" val="172520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8DA32-C73C-AA41-87DD-C5BECBEA6012}" type="datetimeFigureOut">
              <a:rPr lang="nl-NL" smtClean="0"/>
              <a:pPr/>
              <a:t>27-8-2015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539D7-6380-4545-8F0D-96A643FD9C0D}" type="slidenum">
              <a:rPr lang="nl-NL" smtClean="0"/>
              <a:pPr/>
              <a:t>‹nr.›</a:t>
            </a:fld>
            <a:endParaRPr lang="nl-NL"/>
          </a:p>
        </p:txBody>
      </p:sp>
    </p:spTree>
    <p:extLst>
      <p:ext uri="{BB962C8B-B14F-4D97-AF65-F5344CB8AC3E}">
        <p14:creationId xmlns:p14="http://schemas.microsoft.com/office/powerpoint/2010/main" val="30273131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WB9UvjnYO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a:t>
            </a:fld>
            <a:endParaRPr lang="nl-NL"/>
          </a:p>
        </p:txBody>
      </p:sp>
    </p:spTree>
    <p:extLst>
      <p:ext uri="{BB962C8B-B14F-4D97-AF65-F5344CB8AC3E}">
        <p14:creationId xmlns:p14="http://schemas.microsoft.com/office/powerpoint/2010/main" val="290299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b="0" baseline="0" dirty="0" smtClean="0"/>
              <a:t>Te gebruiken als </a:t>
            </a:r>
            <a:r>
              <a:rPr lang="nl-BE" b="1" baseline="0" dirty="0" smtClean="0"/>
              <a:t>houvast</a:t>
            </a:r>
            <a:r>
              <a:rPr lang="nl-BE" b="0" baseline="0" dirty="0" smtClean="0"/>
              <a:t> bij het stellen van reflectieve vragen aan elkaar en bij zelfreflectie.</a:t>
            </a:r>
          </a:p>
          <a:p>
            <a:pPr marL="0" marR="0" indent="0" algn="l" defTabSz="457200" rtl="0" eaLnBrk="1" fontAlgn="auto" latinLnBrk="0" hangingPunct="1">
              <a:lnSpc>
                <a:spcPct val="100000"/>
              </a:lnSpc>
              <a:spcBef>
                <a:spcPts val="0"/>
              </a:spcBef>
              <a:spcAft>
                <a:spcPts val="0"/>
              </a:spcAft>
              <a:buClrTx/>
              <a:buSzTx/>
              <a:buFontTx/>
              <a:buNone/>
              <a:tabLst/>
              <a:defRPr/>
            </a:pPr>
            <a:endParaRPr lang="nl-BE"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Afbeeldingen</a:t>
            </a:r>
            <a:r>
              <a:rPr lang="nl-BE" sz="1200" b="0" kern="1200" baseline="0" dirty="0" smtClean="0">
                <a:solidFill>
                  <a:schemeClr val="tx1"/>
                </a:solidFill>
                <a:effectLst/>
                <a:latin typeface="+mn-lt"/>
                <a:ea typeface="+mn-ea"/>
                <a:cs typeface="+mn-cs"/>
              </a:rPr>
              <a:t> ‘oog’ gemaakt </a:t>
            </a:r>
            <a:r>
              <a:rPr lang="nl-BE" sz="1200" b="0" kern="1200" baseline="0" dirty="0" smtClean="0">
                <a:solidFill>
                  <a:schemeClr val="tx1"/>
                </a:solidFill>
                <a:effectLst/>
                <a:latin typeface="+mn-lt"/>
                <a:ea typeface="+mn-ea"/>
                <a:cs typeface="+mn-cs"/>
              </a:rPr>
              <a:t>voor </a:t>
            </a:r>
            <a:r>
              <a:rPr lang="nl-BE" sz="1200" b="0" kern="1200" baseline="0" smtClean="0">
                <a:solidFill>
                  <a:schemeClr val="tx1"/>
                </a:solidFill>
                <a:effectLst/>
                <a:latin typeface="+mn-lt"/>
                <a:ea typeface="+mn-ea"/>
                <a:cs typeface="+mn-cs"/>
              </a:rPr>
              <a:t>Eye Opener door </a:t>
            </a:r>
            <a:r>
              <a:rPr lang="nl-BE" sz="1200" b="0" kern="1200" baseline="0" dirty="0" smtClean="0">
                <a:solidFill>
                  <a:schemeClr val="tx1"/>
                </a:solidFill>
                <a:effectLst/>
                <a:latin typeface="+mn-lt"/>
                <a:ea typeface="+mn-ea"/>
                <a:cs typeface="+mn-cs"/>
              </a:rPr>
              <a:t>Taco Bals</a:t>
            </a:r>
            <a:endParaRPr lang="nl-BE"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BE" b="0" baseline="0" dirty="0" smtClean="0"/>
          </a:p>
          <a:p>
            <a:endParaRPr lang="nl-BE" b="1"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10</a:t>
            </a:fld>
            <a:endParaRPr lang="nl-NL"/>
          </a:p>
        </p:txBody>
      </p:sp>
    </p:spTree>
    <p:extLst>
      <p:ext uri="{BB962C8B-B14F-4D97-AF65-F5344CB8AC3E}">
        <p14:creationId xmlns:p14="http://schemas.microsoft.com/office/powerpoint/2010/main" val="138474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dirty="0" smtClean="0"/>
              <a:t>Tip</a:t>
            </a:r>
            <a:r>
              <a:rPr lang="nl-BE" b="0" baseline="0" dirty="0" smtClean="0"/>
              <a:t>: Input van deelnemers al voor een stuk verwerken in de PP (vooraf opvragen).</a:t>
            </a:r>
          </a:p>
          <a:p>
            <a:endParaRPr lang="nl-BE" b="0" baseline="0" dirty="0" smtClean="0"/>
          </a:p>
          <a:p>
            <a:r>
              <a:rPr lang="nl-BE" b="1" baseline="0" dirty="0" smtClean="0"/>
              <a:t>Enkele mogelijkheden om na een </a:t>
            </a:r>
            <a:r>
              <a:rPr lang="nl-BE" b="1" baseline="0" dirty="0" err="1" smtClean="0"/>
              <a:t>good</a:t>
            </a:r>
            <a:r>
              <a:rPr lang="nl-BE" b="1" baseline="0" dirty="0" smtClean="0"/>
              <a:t> </a:t>
            </a:r>
            <a:r>
              <a:rPr lang="nl-BE" b="1" baseline="0" dirty="0" err="1" smtClean="0"/>
              <a:t>practice</a:t>
            </a:r>
            <a:r>
              <a:rPr lang="nl-BE" b="1" baseline="0" dirty="0" smtClean="0"/>
              <a:t> af te ronden:</a:t>
            </a:r>
          </a:p>
          <a:p>
            <a:pPr marL="171450" indent="-171450">
              <a:buFontTx/>
              <a:buChar char="-"/>
            </a:pPr>
            <a:r>
              <a:rPr lang="nl-BE" b="0" baseline="0" dirty="0" smtClean="0"/>
              <a:t>De kracht van complimenten: positief roddelen en varianten (zie hieronder)</a:t>
            </a:r>
          </a:p>
          <a:p>
            <a:pPr marL="171450" indent="-171450">
              <a:buFontTx/>
              <a:buChar char="-"/>
            </a:pPr>
            <a:r>
              <a:rPr lang="nl-BE" b="0" baseline="0" dirty="0" smtClean="0"/>
              <a:t>Oplossingsgerichte vragen zoals de nuttigheidsvraag, vooruitgangsschaal, …</a:t>
            </a: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11</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Het werken met complimenten heeft heel wat effect op de ontwikkeling van het zelfbeeld en het zelfvertrouwen. Er zijn heel wat mogelijkheden om nog extra </a:t>
            </a:r>
            <a:r>
              <a:rPr lang="nl-BE" sz="1200" kern="1200" dirty="0" smtClean="0">
                <a:solidFill>
                  <a:schemeClr val="tx1"/>
                </a:solidFill>
                <a:effectLst/>
                <a:latin typeface="+mn-lt"/>
                <a:ea typeface="+mn-ea"/>
                <a:cs typeface="+mn-cs"/>
              </a:rPr>
              <a:t>aandacht te geven aan </a:t>
            </a:r>
            <a:r>
              <a:rPr lang="nl-BE" sz="1200" b="1" kern="1200" dirty="0" smtClean="0">
                <a:solidFill>
                  <a:schemeClr val="tx1"/>
                </a:solidFill>
                <a:effectLst/>
                <a:latin typeface="+mn-lt"/>
                <a:ea typeface="+mn-ea"/>
                <a:cs typeface="+mn-cs"/>
              </a:rPr>
              <a:t>positieve elementen en talenten</a:t>
            </a:r>
            <a:r>
              <a:rPr lang="nl-BE" sz="1200" kern="1200" dirty="0" smtClean="0">
                <a:solidFill>
                  <a:schemeClr val="tx1"/>
                </a:solidFill>
                <a:effectLst/>
                <a:latin typeface="+mn-lt"/>
                <a:ea typeface="+mn-ea"/>
                <a:cs typeface="+mn-cs"/>
              </a:rPr>
              <a:t>. </a:t>
            </a:r>
          </a:p>
          <a:p>
            <a:endParaRPr lang="nl-BE" sz="1200" b="1"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ENKELE</a:t>
            </a:r>
            <a:r>
              <a:rPr lang="nl-BE" sz="1200" b="1" kern="1200" baseline="0" dirty="0" smtClean="0">
                <a:solidFill>
                  <a:schemeClr val="tx1"/>
                </a:solidFill>
                <a:effectLst/>
                <a:latin typeface="+mn-lt"/>
                <a:ea typeface="+mn-ea"/>
                <a:cs typeface="+mn-cs"/>
              </a:rPr>
              <a:t> MOGELIJKE WERKVORMEN</a:t>
            </a:r>
            <a:endParaRPr lang="nl-BE" sz="1200" b="1"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Positief</a:t>
            </a:r>
            <a:r>
              <a:rPr lang="nl-BE" sz="1200" b="1" kern="1200" baseline="0" dirty="0" smtClean="0">
                <a:solidFill>
                  <a:schemeClr val="tx1"/>
                </a:solidFill>
                <a:effectLst/>
                <a:latin typeface="+mn-lt"/>
                <a:ea typeface="+mn-ea"/>
                <a:cs typeface="+mn-cs"/>
              </a:rPr>
              <a:t> roddelen: </a:t>
            </a:r>
            <a:r>
              <a:rPr lang="nl-BE" sz="1200" kern="1200" dirty="0" smtClean="0">
                <a:solidFill>
                  <a:schemeClr val="tx1"/>
                </a:solidFill>
                <a:effectLst/>
                <a:latin typeface="+mn-lt"/>
                <a:ea typeface="+mn-ea"/>
                <a:cs typeface="+mn-cs"/>
              </a:rPr>
              <a:t>De</a:t>
            </a:r>
            <a:r>
              <a:rPr lang="nl-BE" sz="1200" kern="1200" baseline="0" dirty="0" smtClean="0">
                <a:solidFill>
                  <a:schemeClr val="tx1"/>
                </a:solidFill>
                <a:effectLst/>
                <a:latin typeface="+mn-lt"/>
                <a:ea typeface="+mn-ea"/>
                <a:cs typeface="+mn-cs"/>
              </a:rPr>
              <a:t> persoon die net een case in bracht gaat met de rug naar de anderen zitten. De andere personen krijgen 5 minuten om positief te roddelen. De procesbegeleider doet zelf de </a:t>
            </a:r>
            <a:r>
              <a:rPr lang="nl-BE" sz="1200" u="sng" kern="1200" baseline="0" dirty="0" smtClean="0">
                <a:solidFill>
                  <a:schemeClr val="tx1"/>
                </a:solidFill>
                <a:effectLst/>
                <a:latin typeface="+mn-lt"/>
                <a:ea typeface="+mn-ea"/>
                <a:cs typeface="+mn-cs"/>
              </a:rPr>
              <a:t>aanzet</a:t>
            </a:r>
            <a:r>
              <a:rPr lang="nl-BE" sz="1200" kern="1200" baseline="0" dirty="0" smtClean="0">
                <a:solidFill>
                  <a:schemeClr val="tx1"/>
                </a:solidFill>
                <a:effectLst/>
                <a:latin typeface="+mn-lt"/>
                <a:ea typeface="+mn-ea"/>
                <a:cs typeface="+mn-cs"/>
              </a:rPr>
              <a:t>: ‘ Vond je het ook niet goed dat X  …? Maar het mooiste vond ik dat …  De procesbegeleider vraagt aan de anderen te roddelen over wat die persoon goed deed, welke talenten de persoon heeft ingezet, waar de persoon goed in is. Waar kijken ze naar op? Belangrijk dat de procesbegeleider voor ogen houdt de zaken zo </a:t>
            </a:r>
            <a:r>
              <a:rPr lang="nl-BE" sz="1200" u="sng" kern="1200" baseline="0" dirty="0" smtClean="0">
                <a:solidFill>
                  <a:schemeClr val="tx1"/>
                </a:solidFill>
                <a:effectLst/>
                <a:latin typeface="+mn-lt"/>
                <a:ea typeface="+mn-ea"/>
                <a:cs typeface="+mn-cs"/>
              </a:rPr>
              <a:t>concreet</a:t>
            </a:r>
            <a:r>
              <a:rPr lang="nl-BE" sz="1200" kern="1200" baseline="0" dirty="0" smtClean="0">
                <a:solidFill>
                  <a:schemeClr val="tx1"/>
                </a:solidFill>
                <a:effectLst/>
                <a:latin typeface="+mn-lt"/>
                <a:ea typeface="+mn-ea"/>
                <a:cs typeface="+mn-cs"/>
              </a:rPr>
              <a:t> mogelijk te benoemen. Bij negatieve zaken grijpt de procesbegeleider in. Achteraf wordt gevraagd aan X even </a:t>
            </a:r>
            <a:r>
              <a:rPr lang="nl-BE" sz="1200" u="sng" kern="1200" baseline="0" dirty="0" smtClean="0">
                <a:solidFill>
                  <a:schemeClr val="tx1"/>
                </a:solidFill>
                <a:effectLst/>
                <a:latin typeface="+mn-lt"/>
                <a:ea typeface="+mn-ea"/>
                <a:cs typeface="+mn-cs"/>
              </a:rPr>
              <a:t>samen te vatten </a:t>
            </a:r>
            <a:r>
              <a:rPr lang="nl-BE" sz="1200" kern="1200" baseline="0" dirty="0" smtClean="0">
                <a:solidFill>
                  <a:schemeClr val="tx1"/>
                </a:solidFill>
                <a:effectLst/>
                <a:latin typeface="+mn-lt"/>
                <a:ea typeface="+mn-ea"/>
                <a:cs typeface="+mn-cs"/>
              </a:rPr>
              <a:t>wat hij/zij heeft gehoord en vervolgens hoe hij/zij het heeft </a:t>
            </a:r>
            <a:r>
              <a:rPr lang="nl-BE" sz="1200" u="sng" kern="1200" baseline="0" dirty="0" smtClean="0">
                <a:solidFill>
                  <a:schemeClr val="tx1"/>
                </a:solidFill>
                <a:effectLst/>
                <a:latin typeface="+mn-lt"/>
                <a:ea typeface="+mn-ea"/>
                <a:cs typeface="+mn-cs"/>
              </a:rPr>
              <a:t>ervaren</a:t>
            </a:r>
            <a:r>
              <a:rPr lang="nl-BE" sz="1200" kern="1200" baseline="0" dirty="0" smtClean="0">
                <a:solidFill>
                  <a:schemeClr val="tx1"/>
                </a:solidFill>
                <a:effectLst/>
                <a:latin typeface="+mn-lt"/>
                <a:ea typeface="+mn-ea"/>
                <a:cs typeface="+mn-cs"/>
              </a:rPr>
              <a:t>.</a:t>
            </a:r>
            <a:endParaRPr lang="nl-BE" sz="1200" b="1" kern="1200" dirty="0" smtClean="0">
              <a:solidFill>
                <a:schemeClr val="tx1"/>
              </a:solidFill>
              <a:effectLst/>
              <a:latin typeface="+mn-lt"/>
              <a:ea typeface="+mn-ea"/>
              <a:cs typeface="+mn-cs"/>
            </a:endParaRPr>
          </a:p>
          <a:p>
            <a:pPr lvl="0"/>
            <a:r>
              <a:rPr lang="nl-BE" sz="1200" b="1" kern="1200" dirty="0" smtClean="0">
                <a:solidFill>
                  <a:srgbClr val="FF0000"/>
                </a:solidFill>
                <a:effectLst/>
                <a:latin typeface="+mn-lt"/>
                <a:ea typeface="+mn-ea"/>
                <a:cs typeface="+mn-cs"/>
              </a:rPr>
              <a:t>Werken met complimentenkaartjes</a:t>
            </a:r>
            <a:r>
              <a:rPr lang="nl-BE" sz="1200" kern="1200" dirty="0" smtClean="0">
                <a:solidFill>
                  <a:schemeClr val="tx1"/>
                </a:solidFill>
                <a:effectLst/>
                <a:latin typeface="+mn-lt"/>
                <a:ea typeface="+mn-ea"/>
                <a:cs typeface="+mn-cs"/>
              </a:rPr>
              <a:t>: op het einde laat je</a:t>
            </a:r>
            <a:r>
              <a:rPr lang="nl-BE" sz="1200" kern="1200" baseline="0" dirty="0" smtClean="0">
                <a:solidFill>
                  <a:schemeClr val="tx1"/>
                </a:solidFill>
                <a:effectLst/>
                <a:latin typeface="+mn-lt"/>
                <a:ea typeface="+mn-ea"/>
                <a:cs typeface="+mn-cs"/>
              </a:rPr>
              <a:t> deelnemers over de ander iets positief zetten op een kaartje, een talent, … en dan krijgt deelnemer X dat uiteindelijk mee. Goed als de deelnemers niet zo goed meer zien wat ze wel goed doen.</a:t>
            </a:r>
            <a:endParaRPr lang="nl-BE" sz="1200" kern="1200" dirty="0" smtClean="0">
              <a:solidFill>
                <a:schemeClr val="tx1"/>
              </a:solidFill>
              <a:effectLst/>
              <a:latin typeface="+mn-lt"/>
              <a:ea typeface="+mn-ea"/>
              <a:cs typeface="+mn-cs"/>
            </a:endParaRPr>
          </a:p>
          <a:p>
            <a:pPr lvl="0"/>
            <a:r>
              <a:rPr lang="nl-BE" sz="1200" b="1" kern="1200" dirty="0" smtClean="0">
                <a:solidFill>
                  <a:schemeClr val="tx1"/>
                </a:solidFill>
                <a:effectLst/>
                <a:latin typeface="+mn-lt"/>
                <a:ea typeface="+mn-ea"/>
                <a:cs typeface="+mn-cs"/>
              </a:rPr>
              <a:t>Indirecte complimenten</a:t>
            </a:r>
            <a:r>
              <a:rPr lang="nl-BE" sz="1200" kern="1200" dirty="0" smtClean="0">
                <a:solidFill>
                  <a:schemeClr val="tx1"/>
                </a:solidFill>
                <a:effectLst/>
                <a:latin typeface="+mn-lt"/>
                <a:ea typeface="+mn-ea"/>
                <a:cs typeface="+mn-cs"/>
              </a:rPr>
              <a:t>:</a:t>
            </a:r>
            <a:r>
              <a:rPr lang="nl-BE" sz="1200" kern="1200" baseline="0" dirty="0" smtClean="0">
                <a:solidFill>
                  <a:schemeClr val="tx1"/>
                </a:solidFill>
                <a:effectLst/>
                <a:latin typeface="+mn-lt"/>
                <a:ea typeface="+mn-ea"/>
                <a:cs typeface="+mn-cs"/>
              </a:rPr>
              <a:t> complimenten geven over X tegen Y waarvan je weet dat Y dit zal zeggen tegen X. Vb. Je vertelt tegen je collega dat student P die je begeleidt het zo super doet op stage. Jouw collega vertelt tegen Pieter dat hij gehoord heeft dat hij het zo goed doet op zijn stage. </a:t>
            </a:r>
          </a:p>
          <a:p>
            <a:pPr lvl="0"/>
            <a:r>
              <a:rPr lang="nl-BE" sz="1200" kern="1200" baseline="0" dirty="0" smtClean="0">
                <a:solidFill>
                  <a:schemeClr val="tx1"/>
                </a:solidFill>
                <a:effectLst/>
                <a:latin typeface="+mn-lt"/>
                <a:ea typeface="+mn-ea"/>
                <a:cs typeface="+mn-cs"/>
              </a:rPr>
              <a:t>Voordeel: is minder direct waardoor mensen er soms makkelijker mee omgaan. </a:t>
            </a:r>
            <a:r>
              <a:rPr lang="nl-BE" sz="1200" b="0" i="0" u="sng" kern="1200" baseline="0" dirty="0" smtClean="0">
                <a:solidFill>
                  <a:schemeClr val="tx1"/>
                </a:solidFill>
                <a:effectLst/>
                <a:latin typeface="+mn-lt"/>
                <a:ea typeface="+mn-ea"/>
                <a:cs typeface="+mn-cs"/>
              </a:rPr>
              <a:t>Toepassing in intervisie Eye Opener: </a:t>
            </a:r>
            <a:r>
              <a:rPr lang="nl-BE" sz="1200" i="0" kern="1200" baseline="0" dirty="0" smtClean="0">
                <a:solidFill>
                  <a:schemeClr val="tx1"/>
                </a:solidFill>
                <a:effectLst/>
                <a:latin typeface="+mn-lt"/>
                <a:ea typeface="+mn-ea"/>
                <a:cs typeface="+mn-cs"/>
              </a:rPr>
              <a:t>welke positieve zaken zeg je straks over de inbreng van… tegen een collega?</a:t>
            </a:r>
          </a:p>
          <a:p>
            <a:pPr lvl="0"/>
            <a:endParaRPr lang="nl-BE" sz="1200" kern="1200" baseline="0" dirty="0" smtClean="0">
              <a:solidFill>
                <a:schemeClr val="tx1"/>
              </a:solidFill>
              <a:effectLst/>
              <a:latin typeface="+mn-lt"/>
              <a:ea typeface="+mn-ea"/>
              <a:cs typeface="+mn-cs"/>
            </a:endParaRPr>
          </a:p>
          <a:p>
            <a:pPr lvl="0"/>
            <a:r>
              <a:rPr lang="nl-BE" sz="1200" b="0" i="0" kern="1200" baseline="0" dirty="0" smtClean="0">
                <a:solidFill>
                  <a:schemeClr val="tx1"/>
                </a:solidFill>
                <a:effectLst/>
                <a:latin typeface="+mn-lt"/>
                <a:ea typeface="+mn-ea"/>
                <a:cs typeface="+mn-cs"/>
              </a:rPr>
              <a:t>Bron foto: http://www.hln.be/hln/nl/35/Seks-Relaties/article/detail/885795/2009/06/11/</a:t>
            </a:r>
            <a:r>
              <a:rPr lang="nl-BE" sz="1200" b="0" i="0" u="sng" kern="1200" baseline="0" dirty="0" smtClean="0">
                <a:solidFill>
                  <a:schemeClr val="tx1"/>
                </a:solidFill>
                <a:effectLst/>
                <a:latin typeface="+mn-lt"/>
                <a:ea typeface="+mn-ea"/>
                <a:cs typeface="+mn-cs"/>
              </a:rPr>
              <a:t>Roddelen-houdt-je-gezond-en-gelukkig</a:t>
            </a:r>
            <a:r>
              <a:rPr lang="nl-BE" sz="1200" b="0" i="0" kern="1200" baseline="0" dirty="0" smtClean="0">
                <a:solidFill>
                  <a:schemeClr val="tx1"/>
                </a:solidFill>
                <a:effectLst/>
                <a:latin typeface="+mn-lt"/>
                <a:ea typeface="+mn-ea"/>
                <a:cs typeface="+mn-cs"/>
              </a:rPr>
              <a:t>.dhtml</a:t>
            </a:r>
            <a:endParaRPr lang="nl-BE" sz="1200" b="0" i="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12</a:t>
            </a:fld>
            <a:endParaRPr lang="nl-NL"/>
          </a:p>
        </p:txBody>
      </p:sp>
    </p:spTree>
    <p:extLst>
      <p:ext uri="{BB962C8B-B14F-4D97-AF65-F5344CB8AC3E}">
        <p14:creationId xmlns:p14="http://schemas.microsoft.com/office/powerpoint/2010/main" val="420938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Schaalvragen</a:t>
            </a:r>
            <a:r>
              <a:rPr lang="nl-BE" sz="1200" kern="1200" dirty="0" smtClean="0">
                <a:solidFill>
                  <a:schemeClr val="tx1"/>
                </a:solidFill>
                <a:effectLst/>
                <a:latin typeface="+mn-lt"/>
                <a:ea typeface="+mn-ea"/>
                <a:cs typeface="+mn-cs"/>
              </a:rPr>
              <a:t> worden heel vaak gebruikt en zijn misschien wel het meest opvallende oplossingsgerichte instrument. De schaalvraag is een interessant middel dat helpt om bruikbare informatie te verkrijgen.</a:t>
            </a:r>
          </a:p>
          <a:p>
            <a:r>
              <a:rPr lang="nl-BE" sz="1200" kern="1200" dirty="0" smtClean="0">
                <a:solidFill>
                  <a:schemeClr val="tx1"/>
                </a:solidFill>
                <a:effectLst/>
                <a:latin typeface="+mn-lt"/>
                <a:ea typeface="+mn-ea"/>
                <a:cs typeface="+mn-cs"/>
              </a:rPr>
              <a:t>Belangrijk hierbij is dat het niet enkel om die ene vraag gaat, maar om alles wat je met die vraag wil bereiken (wat je wil te weten komen). De bijvragen die je stelt, zijn minstens even belangrijk want zij bepalen welke info je te weten komt. </a:t>
            </a:r>
          </a:p>
          <a:p>
            <a:r>
              <a:rPr lang="nl-BE" sz="1200" b="1" kern="1200" baseline="0" dirty="0" smtClean="0">
                <a:solidFill>
                  <a:schemeClr val="tx1"/>
                </a:solidFill>
                <a:effectLst/>
                <a:latin typeface="+mn-lt"/>
                <a:ea typeface="+mn-ea"/>
                <a:cs typeface="+mn-cs"/>
              </a:rPr>
              <a:t>Bron: Coert Visser (2012)</a:t>
            </a:r>
          </a:p>
          <a:p>
            <a:endParaRPr lang="nl-BE" sz="1200" b="1"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13</a:t>
            </a:fld>
            <a:endParaRPr lang="nl-NL"/>
          </a:p>
        </p:txBody>
      </p:sp>
    </p:spTree>
    <p:extLst>
      <p:ext uri="{BB962C8B-B14F-4D97-AF65-F5344CB8AC3E}">
        <p14:creationId xmlns:p14="http://schemas.microsoft.com/office/powerpoint/2010/main" val="209985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1" kern="1200" dirty="0" smtClean="0">
                <a:solidFill>
                  <a:schemeClr val="tx1"/>
                </a:solidFill>
                <a:effectLst/>
                <a:latin typeface="+mn-lt"/>
                <a:ea typeface="+mn-ea"/>
                <a:cs typeface="+mn-cs"/>
              </a:rPr>
              <a:t>Nuttigheidsvraag</a:t>
            </a:r>
            <a:r>
              <a:rPr lang="nl-BE" sz="1200" b="1"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Dit is een voorbeeld van een </a:t>
            </a:r>
            <a:r>
              <a:rPr lang="nl-BE" sz="1200" kern="1200" dirty="0" err="1" smtClean="0">
                <a:solidFill>
                  <a:schemeClr val="tx1"/>
                </a:solidFill>
                <a:effectLst/>
                <a:latin typeface="+mn-lt"/>
                <a:ea typeface="+mn-ea"/>
                <a:cs typeface="+mn-cs"/>
              </a:rPr>
              <a:t>doelstellende</a:t>
            </a:r>
            <a:r>
              <a:rPr lang="nl-BE" sz="1200" kern="1200" dirty="0" smtClean="0">
                <a:solidFill>
                  <a:schemeClr val="tx1"/>
                </a:solidFill>
                <a:effectLst/>
                <a:latin typeface="+mn-lt"/>
                <a:ea typeface="+mn-ea"/>
                <a:cs typeface="+mn-cs"/>
              </a:rPr>
              <a:t> vraag. Wat maakt dit gesprek voor jou nuttig?</a:t>
            </a:r>
          </a:p>
          <a:p>
            <a:endParaRPr lang="nl-BE" sz="1200" u="sng" kern="1200" dirty="0" smtClean="0">
              <a:solidFill>
                <a:schemeClr val="tx1"/>
              </a:solidFill>
              <a:effectLst/>
              <a:latin typeface="+mn-lt"/>
              <a:ea typeface="+mn-ea"/>
              <a:cs typeface="+mn-cs"/>
            </a:endParaRPr>
          </a:p>
          <a:p>
            <a:r>
              <a:rPr lang="nl-BE" sz="1200" b="1" u="sng" kern="1200" dirty="0" smtClean="0">
                <a:solidFill>
                  <a:schemeClr val="tx1"/>
                </a:solidFill>
                <a:effectLst/>
                <a:latin typeface="+mn-lt"/>
                <a:ea typeface="+mn-ea"/>
                <a:cs typeface="+mn-cs"/>
              </a:rPr>
              <a:t>METAREFLECTIE:</a:t>
            </a:r>
            <a:r>
              <a:rPr lang="nl-BE" sz="1200" b="1" u="sng" kern="1200" baseline="0" dirty="0" smtClean="0">
                <a:solidFill>
                  <a:schemeClr val="tx1"/>
                </a:solidFill>
                <a:effectLst/>
                <a:latin typeface="+mn-lt"/>
                <a:ea typeface="+mn-ea"/>
                <a:cs typeface="+mn-cs"/>
              </a:rPr>
              <a:t> </a:t>
            </a:r>
            <a:endParaRPr lang="nl-BE" sz="1200" b="1" u="sng"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Deze vraag kan eveneens gesteld worden na een de ingebrachte </a:t>
            </a:r>
            <a:r>
              <a:rPr lang="nl-BE" sz="1200" kern="1200" dirty="0" err="1" smtClean="0">
                <a:solidFill>
                  <a:schemeClr val="tx1"/>
                </a:solidFill>
                <a:effectLst/>
                <a:latin typeface="+mn-lt"/>
                <a:ea typeface="+mn-ea"/>
                <a:cs typeface="+mn-cs"/>
              </a:rPr>
              <a:t>good</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practice</a:t>
            </a:r>
            <a:r>
              <a:rPr lang="nl-BE" sz="1200" kern="1200" dirty="0" smtClean="0">
                <a:solidFill>
                  <a:schemeClr val="tx1"/>
                </a:solidFill>
                <a:effectLst/>
                <a:latin typeface="+mn-lt"/>
                <a:ea typeface="+mn-ea"/>
                <a:cs typeface="+mn-cs"/>
              </a:rPr>
              <a:t>.  Was dit gesprek voor jou nuttig?</a:t>
            </a:r>
          </a:p>
          <a:p>
            <a:r>
              <a:rPr lang="nl-BE" sz="1200" kern="1200" dirty="0" smtClean="0">
                <a:solidFill>
                  <a:schemeClr val="tx1"/>
                </a:solidFill>
                <a:effectLst/>
                <a:latin typeface="+mn-lt"/>
                <a:ea typeface="+mn-ea"/>
                <a:cs typeface="+mn-cs"/>
              </a:rPr>
              <a:t>Indien ja, wat was er nuttig? Hoe is dat bruikbaar?</a:t>
            </a:r>
          </a:p>
          <a:p>
            <a:r>
              <a:rPr lang="nl-BE" sz="1200" kern="1200" dirty="0" smtClean="0">
                <a:solidFill>
                  <a:schemeClr val="tx1"/>
                </a:solidFill>
                <a:effectLst/>
                <a:latin typeface="+mn-lt"/>
                <a:ea typeface="+mn-ea"/>
                <a:cs typeface="+mn-cs"/>
              </a:rPr>
              <a:t>Indien nee, wat zou nuttig zijn? </a:t>
            </a:r>
          </a:p>
          <a:p>
            <a:endParaRPr lang="nl-BE" sz="1200" b="1" kern="1200" dirty="0" smtClean="0">
              <a:solidFill>
                <a:schemeClr val="tx1"/>
              </a:solidFill>
              <a:effectLst/>
              <a:latin typeface="+mn-lt"/>
              <a:ea typeface="+mn-ea"/>
              <a:cs typeface="+mn-cs"/>
            </a:endParaRPr>
          </a:p>
          <a:p>
            <a:endParaRPr lang="nl-BE" sz="1200" b="1" kern="1200" dirty="0" smtClean="0">
              <a:solidFill>
                <a:schemeClr val="tx1"/>
              </a:solidFill>
              <a:effectLst/>
              <a:latin typeface="+mn-lt"/>
              <a:ea typeface="+mn-ea"/>
              <a:cs typeface="+mn-cs"/>
            </a:endParaRPr>
          </a:p>
          <a:p>
            <a:endParaRPr lang="nl-BE" sz="1200" b="1" i="1" kern="120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14</a:t>
            </a:fld>
            <a:endParaRPr lang="nl-NL"/>
          </a:p>
        </p:txBody>
      </p:sp>
    </p:spTree>
    <p:extLst>
      <p:ext uri="{BB962C8B-B14F-4D97-AF65-F5344CB8AC3E}">
        <p14:creationId xmlns:p14="http://schemas.microsoft.com/office/powerpoint/2010/main" val="103486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15</a:t>
            </a:fld>
            <a:endParaRPr lang="nl-NL"/>
          </a:p>
        </p:txBody>
      </p:sp>
    </p:spTree>
    <p:extLst>
      <p:ext uri="{BB962C8B-B14F-4D97-AF65-F5344CB8AC3E}">
        <p14:creationId xmlns:p14="http://schemas.microsoft.com/office/powerpoint/2010/main" val="193287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Zie begeleide intervisie 2 en 3</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16</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Zie begeleide intervisie 2 en 3</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17</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0" i="0" kern="1200" baseline="0" dirty="0" smtClean="0">
                <a:solidFill>
                  <a:schemeClr val="tx1"/>
                </a:solidFill>
                <a:effectLst/>
                <a:latin typeface="+mn-lt"/>
                <a:ea typeface="+mn-ea"/>
                <a:cs typeface="+mn-cs"/>
              </a:rPr>
              <a:t>Zie begeleide intervisie 2 en 3</a:t>
            </a:r>
          </a:p>
          <a:p>
            <a:pPr marL="0" indent="0">
              <a:buFont typeface="Arial" panose="020B0604020202020204" pitchFamily="34" charset="0"/>
              <a:buNone/>
            </a:pPr>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18</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Bron afbeelding: </a:t>
            </a:r>
            <a:r>
              <a:rPr lang="nl-BE" sz="1200" kern="1200" dirty="0" smtClean="0">
                <a:solidFill>
                  <a:schemeClr val="tx1"/>
                </a:solidFill>
                <a:effectLst/>
                <a:latin typeface="+mn-lt"/>
                <a:ea typeface="+mn-ea"/>
                <a:cs typeface="+mn-cs"/>
              </a:rPr>
              <a:t>https://www.pinterest.com/jacquelinekint/gedachte-kracht-citaten/</a:t>
            </a: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19</a:t>
            </a:fld>
            <a:endParaRPr lang="nl-NL"/>
          </a:p>
        </p:txBody>
      </p:sp>
    </p:spTree>
    <p:extLst>
      <p:ext uri="{BB962C8B-B14F-4D97-AF65-F5344CB8AC3E}">
        <p14:creationId xmlns:p14="http://schemas.microsoft.com/office/powerpoint/2010/main" val="382565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smtClean="0"/>
              <a:t>Logo gemaakt voor</a:t>
            </a:r>
            <a:r>
              <a:rPr lang="nl-BE" b="0" baseline="0" dirty="0" smtClean="0"/>
              <a:t> Eye Opener door Taco Bals</a:t>
            </a:r>
            <a:endParaRPr lang="nl-BE" b="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a:t>
            </a:fld>
            <a:endParaRPr lang="nl-NL"/>
          </a:p>
        </p:txBody>
      </p:sp>
    </p:spTree>
    <p:extLst>
      <p:ext uri="{BB962C8B-B14F-4D97-AF65-F5344CB8AC3E}">
        <p14:creationId xmlns:p14="http://schemas.microsoft.com/office/powerpoint/2010/main" val="391243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3</a:t>
            </a:fld>
            <a:endParaRPr lang="nl-NL"/>
          </a:p>
        </p:txBody>
      </p:sp>
    </p:spTree>
    <p:extLst>
      <p:ext uri="{BB962C8B-B14F-4D97-AF65-F5344CB8AC3E}">
        <p14:creationId xmlns:p14="http://schemas.microsoft.com/office/powerpoint/2010/main" val="309836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smtClean="0"/>
          </a:p>
          <a:p>
            <a:endParaRPr lang="nl-BE" b="1" dirty="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4</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b="1" baseline="0" dirty="0" smtClean="0"/>
              <a:t>Bron filmpje : </a:t>
            </a:r>
            <a:r>
              <a:rPr lang="nl-BE" sz="1200" u="sng" kern="1200" dirty="0" smtClean="0">
                <a:solidFill>
                  <a:schemeClr val="tx1"/>
                </a:solidFill>
                <a:effectLst/>
                <a:latin typeface="+mn-lt"/>
                <a:ea typeface="+mn-ea"/>
                <a:cs typeface="+mn-cs"/>
                <a:hlinkClick r:id="rId3"/>
              </a:rPr>
              <a:t>https://www.youtube.com/watch?v=WB9UvjnYO90</a:t>
            </a:r>
            <a:r>
              <a:rPr lang="nl-BE" sz="1200" u="sng" kern="1200" dirty="0" smtClean="0">
                <a:solidFill>
                  <a:schemeClr val="tx1"/>
                </a:solidFill>
                <a:effectLst/>
                <a:latin typeface="+mn-lt"/>
                <a:ea typeface="+mn-ea"/>
                <a:cs typeface="+mn-cs"/>
              </a:rPr>
              <a:t> </a:t>
            </a:r>
            <a:r>
              <a:rPr lang="nl-BE" b="1" dirty="0" smtClean="0"/>
              <a:t>Noémi Association (vereniging</a:t>
            </a:r>
            <a:r>
              <a:rPr lang="nl-BE" b="1" baseline="0" dirty="0" smtClean="0"/>
              <a:t> voor personen met meervoudige handicap)</a:t>
            </a:r>
            <a:endParaRPr lang="nl-BE" sz="12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BE" sz="1200" u="none" kern="1200" dirty="0" smtClean="0">
                <a:solidFill>
                  <a:schemeClr val="tx1"/>
                </a:solidFill>
                <a:effectLst/>
                <a:latin typeface="+mn-lt"/>
                <a:ea typeface="+mn-ea"/>
                <a:cs typeface="+mn-cs"/>
              </a:rPr>
              <a:t>Kort</a:t>
            </a:r>
            <a:r>
              <a:rPr lang="nl-BE" sz="1200" u="none" kern="1200" baseline="0" dirty="0" smtClean="0">
                <a:solidFill>
                  <a:schemeClr val="tx1"/>
                </a:solidFill>
                <a:effectLst/>
                <a:latin typeface="+mn-lt"/>
                <a:ea typeface="+mn-ea"/>
                <a:cs typeface="+mn-cs"/>
              </a:rPr>
              <a:t> filmpje (2 minuten) om even in te zoemen op diversiteit. </a:t>
            </a:r>
          </a:p>
          <a:p>
            <a:endParaRPr lang="nl-BE" i="0" baseline="0" dirty="0" smtClean="0"/>
          </a:p>
          <a:p>
            <a:r>
              <a:rPr lang="nl-BE" sz="800" b="1" i="0" baseline="0" dirty="0" smtClean="0"/>
              <a:t>Bron afbeelding: </a:t>
            </a:r>
            <a:r>
              <a:rPr lang="nl-BE" sz="800" i="0" baseline="0" dirty="0" smtClean="0"/>
              <a:t>https://wordhavering.wordpress.com/2013/02/01/through-the-eyes-of-a-child/</a:t>
            </a:r>
          </a:p>
          <a:p>
            <a:endParaRPr lang="nl-BE" i="1"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5</a:t>
            </a:fld>
            <a:endParaRPr lang="nl-NL"/>
          </a:p>
        </p:txBody>
      </p:sp>
    </p:spTree>
    <p:extLst>
      <p:ext uri="{BB962C8B-B14F-4D97-AF65-F5344CB8AC3E}">
        <p14:creationId xmlns:p14="http://schemas.microsoft.com/office/powerpoint/2010/main" val="290521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endParaRPr lang="nl-BE"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6</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smtClean="0"/>
          </a:p>
          <a:p>
            <a:endParaRPr lang="nl-BE" dirty="0" smtClean="0"/>
          </a:p>
          <a:p>
            <a:pPr lvl="0"/>
            <a:endParaRPr lang="nl-BE"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7</a:t>
            </a:fld>
            <a:endParaRPr lang="nl-NL"/>
          </a:p>
        </p:txBody>
      </p:sp>
    </p:spTree>
    <p:extLst>
      <p:ext uri="{BB962C8B-B14F-4D97-AF65-F5344CB8AC3E}">
        <p14:creationId xmlns:p14="http://schemas.microsoft.com/office/powerpoint/2010/main" val="32183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Afbeeldingen</a:t>
            </a:r>
            <a:r>
              <a:rPr lang="nl-BE" sz="1200" b="0" kern="1200" baseline="0" dirty="0" smtClean="0">
                <a:solidFill>
                  <a:schemeClr val="tx1"/>
                </a:solidFill>
                <a:effectLst/>
                <a:latin typeface="+mn-lt"/>
                <a:ea typeface="+mn-ea"/>
                <a:cs typeface="+mn-cs"/>
              </a:rPr>
              <a:t> ‘oog’ gemaakt </a:t>
            </a:r>
            <a:r>
              <a:rPr lang="nl-BE" sz="1200" b="0" kern="1200" baseline="0" dirty="0" smtClean="0">
                <a:solidFill>
                  <a:schemeClr val="tx1"/>
                </a:solidFill>
                <a:effectLst/>
                <a:latin typeface="+mn-lt"/>
                <a:ea typeface="+mn-ea"/>
                <a:cs typeface="+mn-cs"/>
              </a:rPr>
              <a:t>voor Eye Opener door </a:t>
            </a:r>
            <a:r>
              <a:rPr lang="nl-BE" sz="1200" b="0" kern="1200" baseline="0" dirty="0" smtClean="0">
                <a:solidFill>
                  <a:schemeClr val="tx1"/>
                </a:solidFill>
                <a:effectLst/>
                <a:latin typeface="+mn-lt"/>
                <a:ea typeface="+mn-ea"/>
                <a:cs typeface="+mn-cs"/>
              </a:rPr>
              <a:t>Taco Bals</a:t>
            </a:r>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8</a:t>
            </a:fld>
            <a:endParaRPr lang="nl-NL"/>
          </a:p>
        </p:txBody>
      </p:sp>
    </p:spTree>
    <p:extLst>
      <p:ext uri="{BB962C8B-B14F-4D97-AF65-F5344CB8AC3E}">
        <p14:creationId xmlns:p14="http://schemas.microsoft.com/office/powerpoint/2010/main" val="124758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Afbeeldingen</a:t>
            </a:r>
            <a:r>
              <a:rPr lang="nl-BE" sz="1200" b="0" kern="1200" baseline="0" dirty="0" smtClean="0">
                <a:solidFill>
                  <a:schemeClr val="tx1"/>
                </a:solidFill>
                <a:effectLst/>
                <a:latin typeface="+mn-lt"/>
                <a:ea typeface="+mn-ea"/>
                <a:cs typeface="+mn-cs"/>
              </a:rPr>
              <a:t> ‘oog’ gemaakt </a:t>
            </a:r>
            <a:r>
              <a:rPr lang="nl-BE" sz="1200" b="0" kern="1200" baseline="0" dirty="0" smtClean="0">
                <a:solidFill>
                  <a:schemeClr val="tx1"/>
                </a:solidFill>
                <a:effectLst/>
                <a:latin typeface="+mn-lt"/>
                <a:ea typeface="+mn-ea"/>
                <a:cs typeface="+mn-cs"/>
              </a:rPr>
              <a:t>voor Eye Opener door </a:t>
            </a:r>
            <a:r>
              <a:rPr lang="nl-BE" sz="1200" b="0" kern="1200" baseline="0" dirty="0" smtClean="0">
                <a:solidFill>
                  <a:schemeClr val="tx1"/>
                </a:solidFill>
                <a:effectLst/>
                <a:latin typeface="+mn-lt"/>
                <a:ea typeface="+mn-ea"/>
                <a:cs typeface="+mn-cs"/>
              </a:rPr>
              <a:t>Taco Bals</a:t>
            </a:r>
            <a:endParaRPr lang="nl-BE"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BE" sz="1200" b="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lain" startAt="3"/>
              <a:tabLst/>
              <a:defRPr/>
            </a:pPr>
            <a:r>
              <a:rPr lang="nl-BE" sz="1200" b="0" kern="1200" baseline="0" dirty="0" smtClean="0">
                <a:solidFill>
                  <a:schemeClr val="tx1"/>
                </a:solidFill>
                <a:effectLst/>
                <a:latin typeface="+mn-lt"/>
                <a:ea typeface="+mn-ea"/>
                <a:cs typeface="+mn-cs"/>
              </a:rPr>
              <a:t>kapstokken ‘flitsen’: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baseline="0" dirty="0" smtClean="0">
                <a:solidFill>
                  <a:schemeClr val="tx1"/>
                </a:solidFill>
                <a:effectLst/>
                <a:latin typeface="+mn-lt"/>
                <a:ea typeface="+mn-ea"/>
                <a:cs typeface="+mn-cs"/>
              </a:rPr>
              <a:t>Oplossingsgericht coachen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baseline="0" dirty="0" smtClean="0">
                <a:solidFill>
                  <a:schemeClr val="tx1"/>
                </a:solidFill>
                <a:effectLst/>
                <a:latin typeface="+mn-lt"/>
                <a:ea typeface="+mn-ea"/>
                <a:cs typeface="+mn-cs"/>
              </a:rPr>
              <a:t>UDL</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baseline="0" dirty="0" smtClean="0">
                <a:solidFill>
                  <a:schemeClr val="tx1"/>
                </a:solidFill>
                <a:effectLst/>
                <a:latin typeface="+mn-lt"/>
                <a:ea typeface="+mn-ea"/>
                <a:cs typeface="+mn-cs"/>
              </a:rPr>
              <a:t>Identiteit van de stagebegeleider</a:t>
            </a:r>
          </a:p>
          <a:p>
            <a:pPr marL="0" marR="0" indent="0" algn="l" defTabSz="457200" rtl="0" eaLnBrk="1" fontAlgn="auto" latinLnBrk="0" hangingPunct="1">
              <a:lnSpc>
                <a:spcPct val="100000"/>
              </a:lnSpc>
              <a:spcBef>
                <a:spcPts val="0"/>
              </a:spcBef>
              <a:spcAft>
                <a:spcPts val="0"/>
              </a:spcAft>
              <a:buClrTx/>
              <a:buSzTx/>
              <a:buFontTx/>
              <a:buNone/>
              <a:tabLst/>
              <a:defRPr/>
            </a:pPr>
            <a:endParaRPr lang="nl-BE"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9</a:t>
            </a:fld>
            <a:endParaRPr lang="nl-NL"/>
          </a:p>
        </p:txBody>
      </p:sp>
    </p:spTree>
    <p:extLst>
      <p:ext uri="{BB962C8B-B14F-4D97-AF65-F5344CB8AC3E}">
        <p14:creationId xmlns:p14="http://schemas.microsoft.com/office/powerpoint/2010/main" val="770125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cultair star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4736186"/>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8E1CAC82-8AB8-2649-9D4F-2F8AA02F9986}"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57200" y="4205110"/>
            <a:ext cx="8229600" cy="1111503"/>
          </a:xfrm>
        </p:spPr>
        <p:txBody>
          <a:bodyPr lIns="0" tIns="0" rIns="0" bIns="0" anchor="b" anchorCtr="0">
            <a:normAutofit/>
          </a:bodyPr>
          <a:lstStyle>
            <a:lvl1pPr algn="l">
              <a:defRPr sz="4000">
                <a:solidFill>
                  <a:schemeClr val="accent3"/>
                </a:solidFill>
              </a:defRPr>
            </a:lvl1pPr>
          </a:lstStyle>
          <a:p>
            <a:r>
              <a:rPr lang="nl-NL" smtClean="0"/>
              <a:t>Klik om de stijl te bewerken</a:t>
            </a:r>
            <a:endParaRPr lang="nl-NL" dirty="0"/>
          </a:p>
        </p:txBody>
      </p:sp>
      <p:sp>
        <p:nvSpPr>
          <p:cNvPr id="3" name="Subtitel 2"/>
          <p:cNvSpPr>
            <a:spLocks noGrp="1"/>
          </p:cNvSpPr>
          <p:nvPr>
            <p:ph type="subTitle" idx="1" hasCustomPrompt="1"/>
          </p:nvPr>
        </p:nvSpPr>
        <p:spPr>
          <a:xfrm>
            <a:off x="457200" y="5363649"/>
            <a:ext cx="8229600" cy="1494351"/>
          </a:xfrm>
        </p:spPr>
        <p:txBody>
          <a:bodyPr lIns="0" tIns="0" rIns="0" bIns="0">
            <a:normAutofit/>
          </a:bodyPr>
          <a:lstStyle>
            <a:lvl1pPr marL="0" indent="0" algn="l">
              <a:buNone/>
              <a:defRPr sz="2400">
                <a:solidFill>
                  <a:srgbClr val="009C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Subtitel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3571" y="452931"/>
            <a:ext cx="8007583" cy="1362075"/>
          </a:xfrm>
        </p:spPr>
        <p:txBody>
          <a:bodyPr rIns="0" anchor="t"/>
          <a:lstStyle>
            <a:lvl1pPr algn="l">
              <a:defRPr sz="4000" b="0" cap="none">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543572" y="2156619"/>
            <a:ext cx="8007582" cy="1500187"/>
          </a:xfrm>
        </p:spPr>
        <p:txBody>
          <a:bodyPr anchor="t" anchorCtr="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0" name="Rechthoek 9"/>
          <p:cNvSpPr/>
          <p:nvPr userDrawn="1"/>
        </p:nvSpPr>
        <p:spPr>
          <a:xfrm>
            <a:off x="360000" y="360000"/>
            <a:ext cx="8424000" cy="6138000"/>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7446255" y="6067777"/>
            <a:ext cx="1104900" cy="25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lIns="0" tIns="0" rIns="0" bIns="0" anchor="t" anchorCtr="0"/>
          <a:lstStyle>
            <a:lvl1pPr>
              <a:defRPr>
                <a:solidFill>
                  <a:srgbClr val="009C7C"/>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5D70CC12-458C-C347-B253-73C2BCC62B96}" type="datetime1">
              <a:rPr lang="nl-NL" smtClean="0"/>
              <a:pPr/>
              <a:t>27-8-2015</a:t>
            </a:fld>
            <a:endParaRPr lang="nl-NL" dirty="0"/>
          </a:p>
        </p:txBody>
      </p:sp>
      <p:sp>
        <p:nvSpPr>
          <p:cNvPr id="6"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7"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457200" y="140695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40695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526493D7-69B5-1B4E-8784-105A74B8ED69}"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222245"/>
            <a:ext cx="4040188" cy="639762"/>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93562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222245"/>
            <a:ext cx="4041775" cy="639762"/>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93562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0"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DCC716D2-15B6-6E43-A8E2-B41B7A9641EB}" type="datetime1">
              <a:rPr lang="nl-NL" smtClean="0"/>
              <a:pPr/>
              <a:t>27-8-2015</a:t>
            </a:fld>
            <a:endParaRPr lang="nl-NL" dirty="0"/>
          </a:p>
        </p:txBody>
      </p:sp>
      <p:sp>
        <p:nvSpPr>
          <p:cNvPr id="11"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2"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E849D545-608D-2A4B-A988-52811490AFE4}" type="datetime1">
              <a:rPr lang="nl-NL" smtClean="0"/>
              <a:pPr/>
              <a:t>27-8-2015</a:t>
            </a:fld>
            <a:endParaRPr lang="nl-NL" dirty="0"/>
          </a:p>
        </p:txBody>
      </p:sp>
      <p:sp>
        <p:nvSpPr>
          <p:cNvPr id="7"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8"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4D6A6E94-3125-D446-B573-AA3BDD830CF2}" type="datetime1">
              <a:rPr lang="nl-NL" smtClean="0"/>
              <a:pPr/>
              <a:t>27-8-2015</a:t>
            </a:fld>
            <a:endParaRPr lang="nl-NL" dirty="0"/>
          </a:p>
        </p:txBody>
      </p:sp>
      <p:sp>
        <p:nvSpPr>
          <p:cNvPr id="6"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7"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85276"/>
            <a:ext cx="3008313" cy="928975"/>
          </a:xfrm>
        </p:spPr>
        <p:txBody>
          <a:bodyPr rIns="0"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333878"/>
            <a:ext cx="3008313" cy="47922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2BF4A364-E293-E444-A834-50E7A558DD49}"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72194"/>
            <a:ext cx="8229600" cy="1143000"/>
          </a:xfrm>
          <a:prstGeom prst="rect">
            <a:avLst/>
          </a:prstGeom>
        </p:spPr>
        <p:txBody>
          <a:bodyPr vert="horz" lIns="0" tIns="0" rIns="91440" bIns="0" rtlCol="0" anchor="t" anchorCtr="0">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1406958"/>
            <a:ext cx="8229600" cy="4525963"/>
          </a:xfrm>
          <a:prstGeom prst="rect">
            <a:avLst/>
          </a:prstGeom>
        </p:spPr>
        <p:txBody>
          <a:bodyPr vert="horz" lIns="0" tIns="0" rIns="0" bIns="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1943562" y="6262280"/>
            <a:ext cx="906874" cy="365125"/>
          </a:xfrm>
          <a:prstGeom prst="rect">
            <a:avLst/>
          </a:prstGeom>
        </p:spPr>
        <p:txBody>
          <a:bodyPr lIns="0" tIns="0" rIns="0" bIns="0" anchor="b" anchorCtr="0"/>
          <a:lstStyle>
            <a:lvl1pPr>
              <a:defRPr sz="1200">
                <a:solidFill>
                  <a:schemeClr val="bg1">
                    <a:lumMod val="50000"/>
                  </a:schemeClr>
                </a:solidFill>
              </a:defRPr>
            </a:lvl1pPr>
          </a:lstStyle>
          <a:p>
            <a:fld id="{220F5C3A-FCEB-2F4C-A850-BB729A255EE7}" type="datetime1">
              <a:rPr lang="nl-NL" smtClean="0"/>
              <a:pPr/>
              <a:t>27-8-2015</a:t>
            </a:fld>
            <a:endParaRPr lang="nl-NL" dirty="0"/>
          </a:p>
        </p:txBody>
      </p:sp>
      <p:sp>
        <p:nvSpPr>
          <p:cNvPr id="8" name="Tijdelijke aanduiding voor dianummer 5"/>
          <p:cNvSpPr>
            <a:spLocks noGrp="1"/>
          </p:cNvSpPr>
          <p:nvPr>
            <p:ph type="sldNum" sz="quarter" idx="4"/>
          </p:nvPr>
        </p:nvSpPr>
        <p:spPr>
          <a:xfrm>
            <a:off x="8146814" y="6262280"/>
            <a:ext cx="539985" cy="365125"/>
          </a:xfrm>
          <a:prstGeom prst="rect">
            <a:avLst/>
          </a:prstGeom>
        </p:spPr>
        <p:txBody>
          <a:bodyPr lIns="0" tIns="0" rIns="0" bIns="0" anchor="b" anchorCtr="0"/>
          <a:lstStyle>
            <a:lvl1pPr algn="r">
              <a:defRPr sz="1200">
                <a:solidFill>
                  <a:srgbClr val="7F7F7F"/>
                </a:solidFill>
              </a:defRPr>
            </a:lvl1pPr>
          </a:lstStyle>
          <a:p>
            <a:fld id="{E37E43B8-31A3-E844-86FC-F582969E088E}" type="slidenum">
              <a:rPr lang="nl-NL" smtClean="0"/>
              <a:pPr/>
              <a:t>‹nr.›</a:t>
            </a:fld>
            <a:endParaRPr lang="nl-NL"/>
          </a:p>
        </p:txBody>
      </p:sp>
      <p:sp>
        <p:nvSpPr>
          <p:cNvPr id="9" name="Tijdelijke aanduiding voor voettekst 5"/>
          <p:cNvSpPr>
            <a:spLocks noGrp="1"/>
          </p:cNvSpPr>
          <p:nvPr>
            <p:ph type="ftr" sz="quarter" idx="3"/>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Lst>
  <p:hf hdr="0"/>
  <p:txStyles>
    <p:titleStyle>
      <a:lvl1pPr algn="l" defTabSz="457200" rtl="0" eaLnBrk="1" latinLnBrk="0" hangingPunct="1">
        <a:spcBef>
          <a:spcPct val="0"/>
        </a:spcBef>
        <a:buNone/>
        <a:defRPr sz="4000" b="0" kern="1200">
          <a:solidFill>
            <a:srgbClr val="009C7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youtube.com/watch?v=WB9UvjnYO90"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6" y="442898"/>
            <a:ext cx="7422405" cy="1194834"/>
          </a:xfrm>
          <a:prstGeom prst="rect">
            <a:avLst/>
          </a:prstGeom>
        </p:spPr>
      </p:pic>
      <p:pic>
        <p:nvPicPr>
          <p:cNvPr id="3" name="Afbeelding 2"/>
          <p:cNvPicPr>
            <a:picLocks noChangeAspect="1"/>
          </p:cNvPicPr>
          <p:nvPr/>
        </p:nvPicPr>
        <p:blipFill>
          <a:blip r:embed="rId4"/>
          <a:stretch>
            <a:fillRect/>
          </a:stretch>
        </p:blipFill>
        <p:spPr>
          <a:xfrm>
            <a:off x="1769517" y="4564162"/>
            <a:ext cx="1735559" cy="1735559"/>
          </a:xfrm>
          <a:prstGeom prst="rect">
            <a:avLst/>
          </a:prstGeom>
        </p:spPr>
      </p:pic>
      <p:pic>
        <p:nvPicPr>
          <p:cNvPr id="4" name="Afbeelding 3"/>
          <p:cNvPicPr>
            <a:picLocks noChangeAspect="1"/>
          </p:cNvPicPr>
          <p:nvPr/>
        </p:nvPicPr>
        <p:blipFill>
          <a:blip r:embed="rId5"/>
          <a:stretch>
            <a:fillRect/>
          </a:stretch>
        </p:blipFill>
        <p:spPr>
          <a:xfrm>
            <a:off x="5587073" y="4564161"/>
            <a:ext cx="2451457" cy="17355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nl-NL" b="1" dirty="0" smtClean="0"/>
              <a:t>Overzicht kapstokken</a:t>
            </a:r>
            <a:endParaRPr lang="nl-NL" b="1"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10</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2" name="Tijdelijke aanduiding voor inhoud 11"/>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a:xfrm>
            <a:off x="2702257" y="880350"/>
            <a:ext cx="3413378" cy="4887892"/>
          </a:xfrm>
          <a:prstGeom prst="rect">
            <a:avLst/>
          </a:prstGeom>
        </p:spPr>
      </p:pic>
    </p:spTree>
    <p:extLst>
      <p:ext uri="{BB962C8B-B14F-4D97-AF65-F5344CB8AC3E}">
        <p14:creationId xmlns:p14="http://schemas.microsoft.com/office/powerpoint/2010/main" val="354490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dirty="0"/>
              <a:t/>
            </a:r>
            <a:br>
              <a:rPr lang="nl-BE" dirty="0"/>
            </a:br>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a:xfrm>
            <a:off x="470106" y="2156619"/>
            <a:ext cx="8007582" cy="1500187"/>
          </a:xfrm>
        </p:spPr>
        <p:txBody>
          <a:bodyPr>
            <a:noAutofit/>
          </a:bodyPr>
          <a:lstStyle/>
          <a:p>
            <a:r>
              <a:rPr lang="nl-BE" sz="3600" dirty="0"/>
              <a:t>Uitwisseling </a:t>
            </a:r>
            <a:r>
              <a:rPr lang="nl-BE" sz="3600" dirty="0" smtClean="0"/>
              <a:t>reeds </a:t>
            </a:r>
            <a:r>
              <a:rPr lang="nl-BE" sz="3600" dirty="0"/>
              <a:t>ondernomen acties</a:t>
            </a:r>
            <a:endParaRPr lang="nl-BE" sz="3600" dirty="0" smtClean="0"/>
          </a:p>
        </p:txBody>
      </p:sp>
    </p:spTree>
    <p:extLst>
      <p:ext uri="{BB962C8B-B14F-4D97-AF65-F5344CB8AC3E}">
        <p14:creationId xmlns:p14="http://schemas.microsoft.com/office/powerpoint/2010/main" val="181166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solidFill>
                  <a:schemeClr val="accent3"/>
                </a:solidFill>
              </a:rPr>
              <a:t>De kracht van complimenten </a:t>
            </a:r>
            <a:r>
              <a:rPr lang="nl-NL" dirty="0" smtClean="0"/>
              <a:t/>
            </a:r>
            <a:br>
              <a:rPr lang="nl-NL" dirty="0" smtClean="0"/>
            </a:b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12</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026" name="Picture 2" descr="http://static3.hln.be/static/photo/2009/15/6/14/media_xl_933884.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83070" y="1831726"/>
            <a:ext cx="5681472" cy="323088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799909" y="5499463"/>
            <a:ext cx="2732649" cy="769441"/>
          </a:xfrm>
          <a:prstGeom prst="rect">
            <a:avLst/>
          </a:prstGeom>
          <a:noFill/>
        </p:spPr>
        <p:txBody>
          <a:bodyPr wrap="square" rtlCol="0">
            <a:spAutoFit/>
          </a:bodyPr>
          <a:lstStyle/>
          <a:p>
            <a:r>
              <a:rPr lang="nl-BE" sz="1100" b="1" i="1" dirty="0"/>
              <a:t>http://www.hln.be/hln/nl/35/Seks-Relaties/article/detail/885795/2009/06/11/</a:t>
            </a:r>
            <a:r>
              <a:rPr lang="nl-BE" sz="1100" b="1" i="1" u="sng" dirty="0"/>
              <a:t>Roddelen-houdt-je-gezond-en-gelukkig</a:t>
            </a:r>
            <a:r>
              <a:rPr lang="nl-BE" sz="1100" b="1" i="1" dirty="0"/>
              <a:t>.dhtml) </a:t>
            </a:r>
            <a:endParaRPr lang="nl-BE" sz="1100" dirty="0"/>
          </a:p>
        </p:txBody>
      </p:sp>
    </p:spTree>
    <p:extLst>
      <p:ext uri="{BB962C8B-B14F-4D97-AF65-F5344CB8AC3E}">
        <p14:creationId xmlns:p14="http://schemas.microsoft.com/office/powerpoint/2010/main" val="17518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pPr marL="0" indent="0">
              <a:buNone/>
            </a:pPr>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13</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1" name="Afbeelding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4012" y="1443269"/>
            <a:ext cx="5267135" cy="4388369"/>
          </a:xfrm>
          <a:prstGeom prst="rect">
            <a:avLst/>
          </a:prstGeom>
          <a:noFill/>
          <a:ln>
            <a:noFill/>
          </a:ln>
        </p:spPr>
      </p:pic>
      <p:sp>
        <p:nvSpPr>
          <p:cNvPr id="12" name="Tekstvak 11"/>
          <p:cNvSpPr txBox="1"/>
          <p:nvPr/>
        </p:nvSpPr>
        <p:spPr>
          <a:xfrm>
            <a:off x="796834" y="470263"/>
            <a:ext cx="5081452" cy="707886"/>
          </a:xfrm>
          <a:prstGeom prst="rect">
            <a:avLst/>
          </a:prstGeom>
          <a:noFill/>
        </p:spPr>
        <p:txBody>
          <a:bodyPr wrap="square" rtlCol="0">
            <a:spAutoFit/>
          </a:bodyPr>
          <a:lstStyle/>
          <a:p>
            <a:r>
              <a:rPr lang="nl-NL" sz="4000" b="1" dirty="0" smtClean="0">
                <a:solidFill>
                  <a:schemeClr val="accent3"/>
                </a:solidFill>
              </a:rPr>
              <a:t>Vooruitgangsschaal</a:t>
            </a:r>
            <a:endParaRPr lang="nl-BE" sz="4000" dirty="0">
              <a:solidFill>
                <a:schemeClr val="accent3"/>
              </a:solidFill>
            </a:endParaRPr>
          </a:p>
        </p:txBody>
      </p:sp>
    </p:spTree>
    <p:extLst>
      <p:ext uri="{BB962C8B-B14F-4D97-AF65-F5344CB8AC3E}">
        <p14:creationId xmlns:p14="http://schemas.microsoft.com/office/powerpoint/2010/main" val="22657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14</a:t>
            </a:fld>
            <a:endParaRPr lang="nl-NL"/>
          </a:p>
        </p:txBody>
      </p:sp>
      <p:sp>
        <p:nvSpPr>
          <p:cNvPr id="40" name="Tijdelijke aanduiding voor voettekst 39"/>
          <p:cNvSpPr>
            <a:spLocks noGrp="1"/>
          </p:cNvSpPr>
          <p:nvPr>
            <p:ph type="ftr" sz="quarter" idx="11"/>
          </p:nvPr>
        </p:nvSpPr>
        <p:spPr/>
        <p:txBody>
          <a:bodyPr/>
          <a:lstStyle/>
          <a:p>
            <a:endParaRPr lang="nl-NL" dirty="0"/>
          </a:p>
        </p:txBody>
      </p:sp>
      <p:sp>
        <p:nvSpPr>
          <p:cNvPr id="8" name="Tijdelijke aanduiding voor inhoud 7"/>
          <p:cNvSpPr>
            <a:spLocks noGrp="1"/>
          </p:cNvSpPr>
          <p:nvPr>
            <p:ph idx="4294967295"/>
          </p:nvPr>
        </p:nvSpPr>
        <p:spPr>
          <a:xfrm>
            <a:off x="0" y="1406525"/>
            <a:ext cx="8229600" cy="4525963"/>
          </a:xfrm>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pPr marL="0" indent="0">
              <a:buNone/>
            </a:pPr>
            <a:endParaRPr lang="nl-NL" dirty="0" smtClean="0">
              <a:sym typeface="Wingdings" panose="05000000000000000000" pitchFamily="2" charset="2"/>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1" name="Afbeelding 10"/>
          <p:cNvPicPr/>
          <p:nvPr/>
        </p:nvPicPr>
        <p:blipFill>
          <a:blip r:embed="rId7">
            <a:extLst>
              <a:ext uri="{28A0092B-C50C-407E-A947-70E740481C1C}">
                <a14:useLocalDpi xmlns:a14="http://schemas.microsoft.com/office/drawing/2010/main" val="0"/>
              </a:ext>
            </a:extLst>
          </a:blip>
          <a:srcRect/>
          <a:stretch>
            <a:fillRect/>
          </a:stretch>
        </p:blipFill>
        <p:spPr bwMode="auto">
          <a:xfrm>
            <a:off x="1280160" y="1293571"/>
            <a:ext cx="6949440" cy="4280807"/>
          </a:xfrm>
          <a:prstGeom prst="rect">
            <a:avLst/>
          </a:prstGeom>
          <a:noFill/>
          <a:ln>
            <a:noFill/>
          </a:ln>
        </p:spPr>
      </p:pic>
      <p:sp>
        <p:nvSpPr>
          <p:cNvPr id="7" name="Tekstvak 6"/>
          <p:cNvSpPr txBox="1"/>
          <p:nvPr/>
        </p:nvSpPr>
        <p:spPr>
          <a:xfrm>
            <a:off x="796834" y="470263"/>
            <a:ext cx="5081452" cy="707886"/>
          </a:xfrm>
          <a:prstGeom prst="rect">
            <a:avLst/>
          </a:prstGeom>
          <a:noFill/>
        </p:spPr>
        <p:txBody>
          <a:bodyPr wrap="square" rtlCol="0">
            <a:spAutoFit/>
          </a:bodyPr>
          <a:lstStyle/>
          <a:p>
            <a:r>
              <a:rPr lang="nl-NL" sz="4000" b="1" dirty="0" smtClean="0">
                <a:solidFill>
                  <a:schemeClr val="accent3"/>
                </a:solidFill>
              </a:rPr>
              <a:t>Nuttigheidsvraag</a:t>
            </a:r>
            <a:endParaRPr lang="nl-BE" sz="4000" dirty="0">
              <a:solidFill>
                <a:schemeClr val="accent3"/>
              </a:solidFill>
            </a:endParaRPr>
          </a:p>
        </p:txBody>
      </p:sp>
      <p:sp>
        <p:nvSpPr>
          <p:cNvPr id="6" name="Tekstvak 5"/>
          <p:cNvSpPr txBox="1"/>
          <p:nvPr/>
        </p:nvSpPr>
        <p:spPr>
          <a:xfrm>
            <a:off x="5740916" y="5244513"/>
            <a:ext cx="2351315" cy="738664"/>
          </a:xfrm>
          <a:prstGeom prst="rect">
            <a:avLst/>
          </a:prstGeom>
          <a:noFill/>
        </p:spPr>
        <p:txBody>
          <a:bodyPr wrap="square" rtlCol="0">
            <a:spAutoFit/>
          </a:bodyPr>
          <a:lstStyle/>
          <a:p>
            <a:r>
              <a:rPr lang="nl-BE" sz="1400" dirty="0"/>
              <a:t>http://oplossingsgerichtwerken.blogspot.be/2010/05/activerend-evalueren.html</a:t>
            </a:r>
          </a:p>
        </p:txBody>
      </p:sp>
    </p:spTree>
    <p:extLst>
      <p:ext uri="{BB962C8B-B14F-4D97-AF65-F5344CB8AC3E}">
        <p14:creationId xmlns:p14="http://schemas.microsoft.com/office/powerpoint/2010/main" val="21138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a:t/>
            </a:r>
            <a:br>
              <a:rPr lang="nl-BE" dirty="0"/>
            </a:br>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a:xfrm>
            <a:off x="470106" y="2156619"/>
            <a:ext cx="8007582" cy="1500187"/>
          </a:xfrm>
        </p:spPr>
        <p:txBody>
          <a:bodyPr>
            <a:noAutofit/>
          </a:bodyPr>
          <a:lstStyle/>
          <a:p>
            <a:r>
              <a:rPr lang="nl-BE" sz="3600" dirty="0"/>
              <a:t>Komen tot (nieuw) leerdoel en actie(s)</a:t>
            </a:r>
          </a:p>
          <a:p>
            <a:endParaRPr lang="nl-BE" sz="3600" dirty="0" smtClean="0"/>
          </a:p>
        </p:txBody>
      </p:sp>
    </p:spTree>
    <p:extLst>
      <p:ext uri="{BB962C8B-B14F-4D97-AF65-F5344CB8AC3E}">
        <p14:creationId xmlns:p14="http://schemas.microsoft.com/office/powerpoint/2010/main" val="3613116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a:xfrm>
            <a:off x="517348" y="35882"/>
            <a:ext cx="8229600" cy="1143000"/>
          </a:xfrm>
        </p:spPr>
        <p:txBody>
          <a:bodyPr>
            <a:normAutofit fontScale="90000"/>
          </a:bodyPr>
          <a:lstStyle/>
          <a:p>
            <a:r>
              <a:rPr lang="nl-NL" sz="4400" b="1" dirty="0" smtClean="0"/>
              <a:t> </a:t>
            </a:r>
            <a:r>
              <a:rPr lang="nl-NL" dirty="0" smtClean="0"/>
              <a:t/>
            </a:r>
            <a:br>
              <a:rPr lang="nl-NL" dirty="0" smtClean="0"/>
            </a:br>
            <a:r>
              <a:rPr lang="nl-NL" b="1" dirty="0" smtClean="0"/>
              <a:t>Leerdoel</a:t>
            </a: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r>
              <a:rPr lang="nl-NL" dirty="0">
                <a:sym typeface="Wingdings" panose="05000000000000000000" pitchFamily="2" charset="2"/>
              </a:rPr>
              <a:t>J</a:t>
            </a:r>
            <a:r>
              <a:rPr lang="nl-NL" dirty="0" smtClean="0">
                <a:sym typeface="Wingdings" panose="05000000000000000000" pitchFamily="2" charset="2"/>
              </a:rPr>
              <a:t>e bent zelf (als stagebegeleider) het onderwerp </a:t>
            </a:r>
          </a:p>
          <a:p>
            <a:r>
              <a:rPr lang="nl-NL" dirty="0" smtClean="0">
                <a:sym typeface="Wingdings" panose="05000000000000000000" pitchFamily="2" charset="2"/>
              </a:rPr>
              <a:t>Je bent eigenaar (in jouw ‘taal’)</a:t>
            </a:r>
          </a:p>
          <a:p>
            <a:r>
              <a:rPr lang="nl-NL" dirty="0" smtClean="0">
                <a:sym typeface="Wingdings" panose="05000000000000000000" pitchFamily="2" charset="2"/>
              </a:rPr>
              <a:t>Wens tot verandering staat centraal</a:t>
            </a:r>
          </a:p>
          <a:p>
            <a:r>
              <a:rPr lang="nl-NL" dirty="0" smtClean="0">
                <a:sym typeface="Wingdings" panose="05000000000000000000" pitchFamily="2" charset="2"/>
              </a:rPr>
              <a:t>Concreet geformuleerd (SMART)</a:t>
            </a: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16</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106475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Checks voor jouw leerdoel</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r>
              <a:rPr lang="nl-NL" dirty="0" smtClean="0">
                <a:sym typeface="Wingdings" panose="05000000000000000000" pitchFamily="2" charset="2"/>
              </a:rPr>
              <a:t>Vertrekt het leerdoel vanuit jou, als stagebegeleider?</a:t>
            </a:r>
          </a:p>
          <a:p>
            <a:r>
              <a:rPr lang="nl-NL" dirty="0" smtClean="0">
                <a:sym typeface="Wingdings" panose="05000000000000000000" pitchFamily="2" charset="2"/>
              </a:rPr>
              <a:t>Staat studentendiversiteit centraal?</a:t>
            </a:r>
          </a:p>
          <a:p>
            <a:r>
              <a:rPr lang="nl-NL" dirty="0" smtClean="0">
                <a:sym typeface="Wingdings" panose="05000000000000000000" pitchFamily="2" charset="2"/>
              </a:rPr>
              <a:t>Stelt het leerdoel verandering centraal?</a:t>
            </a:r>
          </a:p>
          <a:p>
            <a:r>
              <a:rPr lang="nl-NL" dirty="0" smtClean="0">
                <a:sym typeface="Wingdings" panose="05000000000000000000" pitchFamily="2" charset="2"/>
              </a:rPr>
              <a:t>Is het leerdoel SMART geformuleerd?</a:t>
            </a: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17</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315721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Komen tot acties</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lnSpcReduction="10000"/>
          </a:bodyPr>
          <a:lstStyle/>
          <a:p>
            <a:r>
              <a:rPr lang="nl-NL" dirty="0" smtClean="0">
                <a:sym typeface="Wingdings" panose="05000000000000000000" pitchFamily="2" charset="2"/>
              </a:rPr>
              <a:t>Bedenk haalbare acties </a:t>
            </a:r>
          </a:p>
          <a:p>
            <a:r>
              <a:rPr lang="nl-NL" dirty="0" smtClean="0">
                <a:sym typeface="Wingdings" panose="05000000000000000000" pitchFamily="2" charset="2"/>
              </a:rPr>
              <a:t>Concretiseer de acties (wat ga je doen, wanneer, met wie, …)</a:t>
            </a:r>
          </a:p>
          <a:p>
            <a:r>
              <a:rPr lang="nl-NL" dirty="0" smtClean="0">
                <a:sym typeface="Wingdings" panose="05000000000000000000" pitchFamily="2" charset="2"/>
              </a:rPr>
              <a:t>Zoek antwoorden op evt. barrières, bevraag ondersteuningsbehoeften </a:t>
            </a:r>
          </a:p>
          <a:p>
            <a:r>
              <a:rPr lang="nl-NL" dirty="0" smtClean="0">
                <a:sym typeface="Wingdings" panose="05000000000000000000" pitchFamily="2" charset="2"/>
              </a:rPr>
              <a:t>Vertrek vanuit talenten/sterktes (jezelf, studenten)</a:t>
            </a:r>
          </a:p>
          <a:p>
            <a:r>
              <a:rPr lang="nl-NL" dirty="0">
                <a:sym typeface="Wingdings" panose="05000000000000000000" pitchFamily="2" charset="2"/>
              </a:rPr>
              <a:t>Bespreek jouw leerdoel met verschillende personen</a:t>
            </a: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18</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42289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Afronding</a:t>
            </a: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r>
              <a:rPr lang="nl-NL" sz="4000" dirty="0" smtClean="0">
                <a:sym typeface="Wingdings" panose="05000000000000000000" pitchFamily="2" charset="2"/>
              </a:rPr>
              <a:t>Met welke actie ga je aan de slag?</a:t>
            </a:r>
          </a:p>
          <a:p>
            <a:pPr marL="0" indent="0">
              <a:buNone/>
            </a:pPr>
            <a:endParaRPr lang="nl-NL" dirty="0" smtClean="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smtClean="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smtClean="0">
              <a:sym typeface="Wingdings" panose="05000000000000000000" pitchFamily="2" charset="2"/>
            </a:endParaRPr>
          </a:p>
          <a:p>
            <a:pPr marL="0" indent="0">
              <a:buNone/>
            </a:pPr>
            <a:r>
              <a:rPr lang="nl-NL" dirty="0" smtClean="0">
                <a:sym typeface="Wingdings" panose="05000000000000000000" pitchFamily="2" charset="2"/>
              </a:rPr>
              <a:t>Terugkoppeling bij volgende intervisie.</a:t>
            </a: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19</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6" name="Afbeelding 5"/>
          <p:cNvPicPr>
            <a:picLocks noChangeAspect="1"/>
          </p:cNvPicPr>
          <p:nvPr/>
        </p:nvPicPr>
        <p:blipFill>
          <a:blip r:embed="rId7"/>
          <a:stretch>
            <a:fillRect/>
          </a:stretch>
        </p:blipFill>
        <p:spPr>
          <a:xfrm>
            <a:off x="2500603" y="2043404"/>
            <a:ext cx="3918858" cy="2939143"/>
          </a:xfrm>
          <a:prstGeom prst="rect">
            <a:avLst/>
          </a:prstGeom>
        </p:spPr>
      </p:pic>
    </p:spTree>
    <p:extLst>
      <p:ext uri="{BB962C8B-B14F-4D97-AF65-F5344CB8AC3E}">
        <p14:creationId xmlns:p14="http://schemas.microsoft.com/office/powerpoint/2010/main" val="104885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NL" dirty="0"/>
          </a:p>
        </p:txBody>
      </p:sp>
      <p:pic>
        <p:nvPicPr>
          <p:cNvPr id="3" name="Afbeelding 2"/>
          <p:cNvPicPr>
            <a:picLocks noChangeAspect="1"/>
          </p:cNvPicPr>
          <p:nvPr/>
        </p:nvPicPr>
        <p:blipFill>
          <a:blip r:embed="rId3"/>
          <a:stretch>
            <a:fillRect/>
          </a:stretch>
        </p:blipFill>
        <p:spPr>
          <a:xfrm>
            <a:off x="457200" y="5245117"/>
            <a:ext cx="1737511" cy="1731414"/>
          </a:xfrm>
          <a:prstGeom prst="rect">
            <a:avLst/>
          </a:prstGeom>
        </p:spPr>
      </p:pic>
      <p:pic>
        <p:nvPicPr>
          <p:cNvPr id="6" name="Afbeelding 5"/>
          <p:cNvPicPr>
            <a:picLocks noChangeAspect="1"/>
          </p:cNvPicPr>
          <p:nvPr/>
        </p:nvPicPr>
        <p:blipFill>
          <a:blip r:embed="rId4"/>
          <a:stretch>
            <a:fillRect/>
          </a:stretch>
        </p:blipFill>
        <p:spPr>
          <a:xfrm>
            <a:off x="6235996" y="5008728"/>
            <a:ext cx="2450804" cy="1731414"/>
          </a:xfrm>
          <a:prstGeom prst="rect">
            <a:avLst/>
          </a:prstGeom>
        </p:spPr>
      </p:pic>
      <p:sp>
        <p:nvSpPr>
          <p:cNvPr id="5" name="Subtitel 4"/>
          <p:cNvSpPr>
            <a:spLocks noGrp="1"/>
          </p:cNvSpPr>
          <p:nvPr>
            <p:ph type="subTitle" idx="1"/>
          </p:nvPr>
        </p:nvSpPr>
        <p:spPr/>
        <p:txBody>
          <a:bodyPr/>
          <a:lstStyle/>
          <a:p>
            <a:endParaRPr lang="nl-NL" dirty="0"/>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307" y="0"/>
            <a:ext cx="7206380" cy="1160059"/>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358" y="2847563"/>
            <a:ext cx="4367284" cy="263433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b="1" dirty="0" smtClean="0"/>
              <a:t>Programma intervisie 4</a:t>
            </a:r>
            <a:br>
              <a:rPr lang="nl-NL" b="1" dirty="0" smtClean="0"/>
            </a:br>
            <a:endParaRPr lang="nl-NL" b="1" dirty="0"/>
          </a:p>
        </p:txBody>
      </p:sp>
      <p:sp>
        <p:nvSpPr>
          <p:cNvPr id="8" name="Tijdelijke aanduiding voor inhoud 7"/>
          <p:cNvSpPr>
            <a:spLocks noGrp="1"/>
          </p:cNvSpPr>
          <p:nvPr>
            <p:ph idx="1"/>
          </p:nvPr>
        </p:nvSpPr>
        <p:spPr/>
        <p:txBody>
          <a:bodyPr>
            <a:normAutofit/>
          </a:bodyPr>
          <a:lstStyle/>
          <a:p>
            <a:r>
              <a:rPr lang="nl-BE" sz="2800" dirty="0" smtClean="0"/>
              <a:t>Diversiteit: ‘The </a:t>
            </a:r>
            <a:r>
              <a:rPr lang="nl-BE" sz="2800" dirty="0" err="1"/>
              <a:t>e</a:t>
            </a:r>
            <a:r>
              <a:rPr lang="nl-BE" sz="2800" dirty="0" err="1" smtClean="0"/>
              <a:t>yes</a:t>
            </a:r>
            <a:r>
              <a:rPr lang="nl-BE" sz="2800" dirty="0" smtClean="0"/>
              <a:t> of a </a:t>
            </a:r>
            <a:r>
              <a:rPr lang="nl-BE" sz="2800" dirty="0" err="1" smtClean="0"/>
              <a:t>child</a:t>
            </a:r>
            <a:r>
              <a:rPr lang="nl-BE" sz="2800" dirty="0" smtClean="0"/>
              <a:t>’</a:t>
            </a:r>
          </a:p>
          <a:p>
            <a:r>
              <a:rPr lang="nl-BE" sz="2800" dirty="0" smtClean="0"/>
              <a:t>Opfrissing begeleid intervisieconcept Eye Opener</a:t>
            </a:r>
          </a:p>
          <a:p>
            <a:pPr lvl="0"/>
            <a:endParaRPr lang="nl-BE" sz="2800" dirty="0" smtClean="0"/>
          </a:p>
          <a:p>
            <a:pPr lvl="0"/>
            <a:r>
              <a:rPr lang="nl-BE" sz="2800" dirty="0" smtClean="0"/>
              <a:t>Uitwisseling </a:t>
            </a:r>
            <a:r>
              <a:rPr lang="nl-BE" sz="2800" dirty="0"/>
              <a:t>van uitgevoerde actie(s) </a:t>
            </a:r>
            <a:r>
              <a:rPr lang="nl-BE" sz="2800" dirty="0" smtClean="0"/>
              <a:t>en elkaar </a:t>
            </a:r>
            <a:r>
              <a:rPr lang="nl-BE" sz="2800" dirty="0"/>
              <a:t>inspireren</a:t>
            </a:r>
          </a:p>
          <a:p>
            <a:pPr marL="0" indent="0">
              <a:buNone/>
            </a:pPr>
            <a:endParaRPr lang="nl-BE" sz="2800" dirty="0"/>
          </a:p>
          <a:p>
            <a:pPr lvl="0"/>
            <a:r>
              <a:rPr lang="nl-BE" sz="2800" dirty="0" smtClean="0"/>
              <a:t>Komen </a:t>
            </a:r>
            <a:r>
              <a:rPr lang="nl-BE" sz="2800" dirty="0"/>
              <a:t>tot nieuw leerdoel en actie(s</a:t>
            </a:r>
            <a:r>
              <a:rPr lang="nl-BE" sz="2800" dirty="0" smtClean="0"/>
              <a:t>) </a:t>
            </a:r>
            <a:endParaRPr lang="nl-BE" sz="2800" dirty="0"/>
          </a:p>
          <a:p>
            <a:endParaRPr lang="nl-BE" sz="2600" dirty="0" smtClean="0"/>
          </a:p>
          <a:p>
            <a:pPr marL="0" indent="0">
              <a:buNone/>
            </a:pP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3</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a:xfrm>
            <a:off x="543572" y="2226447"/>
            <a:ext cx="8007582" cy="1500187"/>
          </a:xfrm>
        </p:spPr>
        <p:txBody>
          <a:bodyPr>
            <a:noAutofit/>
          </a:bodyPr>
          <a:lstStyle/>
          <a:p>
            <a:r>
              <a:rPr lang="nl-NL" sz="3600" dirty="0"/>
              <a:t>The </a:t>
            </a:r>
            <a:r>
              <a:rPr lang="nl-NL" sz="3600" dirty="0" err="1"/>
              <a:t>eyes</a:t>
            </a:r>
            <a:r>
              <a:rPr lang="nl-NL" sz="3600" dirty="0"/>
              <a:t> of a </a:t>
            </a:r>
            <a:r>
              <a:rPr lang="nl-NL" sz="3600" dirty="0" err="1"/>
              <a:t>child</a:t>
            </a:r>
            <a:endParaRPr lang="nl-BE" sz="3600" dirty="0">
              <a:solidFill>
                <a:schemeClr val="bg1"/>
              </a:solidFill>
            </a:endParaRPr>
          </a:p>
        </p:txBody>
      </p:sp>
    </p:spTree>
    <p:extLst>
      <p:ext uri="{BB962C8B-B14F-4D97-AF65-F5344CB8AC3E}">
        <p14:creationId xmlns:p14="http://schemas.microsoft.com/office/powerpoint/2010/main" val="196117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endParaRPr lang="nl-NL" b="1" dirty="0"/>
          </a:p>
        </p:txBody>
      </p:sp>
      <p:sp>
        <p:nvSpPr>
          <p:cNvPr id="8" name="Tijdelijke aanduiding voor inhoud 7"/>
          <p:cNvSpPr>
            <a:spLocks noGrp="1"/>
          </p:cNvSpPr>
          <p:nvPr>
            <p:ph idx="1"/>
          </p:nvPr>
        </p:nvSpPr>
        <p:spPr/>
        <p:txBody>
          <a:bodyPr>
            <a:normAutofit/>
          </a:bodyPr>
          <a:lstStyle/>
          <a:p>
            <a:pPr marL="0" indent="0">
              <a:buNone/>
            </a:pPr>
            <a:r>
              <a:rPr lang="en-US" dirty="0" smtClean="0">
                <a:solidFill>
                  <a:schemeClr val="bg1"/>
                </a:solidFill>
                <a:hlinkClick r:id="rId3"/>
              </a:rPr>
              <a:t>The eyes </a:t>
            </a:r>
            <a:r>
              <a:rPr lang="en-US" dirty="0">
                <a:solidFill>
                  <a:schemeClr val="bg1"/>
                </a:solidFill>
                <a:hlinkClick r:id="rId3"/>
              </a:rPr>
              <a:t>of a </a:t>
            </a:r>
            <a:r>
              <a:rPr lang="en-US" dirty="0" smtClean="0">
                <a:solidFill>
                  <a:schemeClr val="bg1"/>
                </a:solidFill>
                <a:hlinkClick r:id="rId3"/>
              </a:rPr>
              <a:t>child</a:t>
            </a:r>
            <a:endParaRPr lang="nl-BE" dirty="0">
              <a:solidFill>
                <a:schemeClr val="bg1"/>
              </a:solidFill>
            </a:endParaRPr>
          </a:p>
          <a:p>
            <a:pPr marL="0" indent="0">
              <a:buNone/>
            </a:pP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5</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5"/>
          <a:stretch>
            <a:fillRect/>
          </a:stretch>
        </p:blipFill>
        <p:spPr>
          <a:xfrm>
            <a:off x="1874012" y="5932921"/>
            <a:ext cx="828245" cy="825338"/>
          </a:xfrm>
          <a:prstGeom prst="rect">
            <a:avLst/>
          </a:prstGeom>
        </p:spPr>
      </p:pic>
      <p:pic>
        <p:nvPicPr>
          <p:cNvPr id="4" name="Afbeelding 3"/>
          <p:cNvPicPr>
            <a:picLocks noChangeAspect="1"/>
          </p:cNvPicPr>
          <p:nvPr/>
        </p:nvPicPr>
        <p:blipFill>
          <a:blip r:embed="rId6"/>
          <a:stretch>
            <a:fillRect/>
          </a:stretch>
        </p:blipFill>
        <p:spPr>
          <a:xfrm>
            <a:off x="3019050" y="5932921"/>
            <a:ext cx="1033698" cy="730274"/>
          </a:xfrm>
          <a:prstGeom prst="rect">
            <a:avLst/>
          </a:prstGeom>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7" name="Afbeelding 6"/>
          <p:cNvPicPr>
            <a:picLocks noChangeAspect="1"/>
          </p:cNvPicPr>
          <p:nvPr/>
        </p:nvPicPr>
        <p:blipFill>
          <a:blip r:embed="rId8"/>
          <a:stretch>
            <a:fillRect/>
          </a:stretch>
        </p:blipFill>
        <p:spPr>
          <a:xfrm>
            <a:off x="1943562" y="2268899"/>
            <a:ext cx="4345271" cy="3479679"/>
          </a:xfrm>
          <a:prstGeom prst="rect">
            <a:avLst/>
          </a:prstGeom>
        </p:spPr>
      </p:pic>
      <p:sp>
        <p:nvSpPr>
          <p:cNvPr id="6" name="Tekstvak 5"/>
          <p:cNvSpPr txBox="1"/>
          <p:nvPr/>
        </p:nvSpPr>
        <p:spPr>
          <a:xfrm>
            <a:off x="6662057" y="5486400"/>
            <a:ext cx="2129246" cy="923330"/>
          </a:xfrm>
          <a:prstGeom prst="rect">
            <a:avLst/>
          </a:prstGeom>
          <a:noFill/>
        </p:spPr>
        <p:txBody>
          <a:bodyPr wrap="square" rtlCol="0">
            <a:spAutoFit/>
          </a:bodyPr>
          <a:lstStyle/>
          <a:p>
            <a:r>
              <a:rPr lang="nl-BE" sz="1200" dirty="0"/>
              <a:t>https://wordhavering.wordpress.com/2013/02/01/through-the-eyes-of-a-child/</a:t>
            </a:r>
          </a:p>
          <a:p>
            <a:endParaRPr lang="nl-BE" dirty="0"/>
          </a:p>
        </p:txBody>
      </p:sp>
    </p:spTree>
    <p:extLst>
      <p:ext uri="{BB962C8B-B14F-4D97-AF65-F5344CB8AC3E}">
        <p14:creationId xmlns:p14="http://schemas.microsoft.com/office/powerpoint/2010/main" val="136674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p:txBody>
          <a:bodyPr>
            <a:noAutofit/>
          </a:bodyPr>
          <a:lstStyle/>
          <a:p>
            <a:r>
              <a:rPr lang="nl-BE" sz="3600" dirty="0" smtClean="0"/>
              <a:t>Begeleid intervisieconcept Eye Opener</a:t>
            </a:r>
            <a:endParaRPr lang="nl-BE" sz="3600" dirty="0"/>
          </a:p>
        </p:txBody>
      </p:sp>
    </p:spTree>
    <p:extLst>
      <p:ext uri="{BB962C8B-B14F-4D97-AF65-F5344CB8AC3E}">
        <p14:creationId xmlns:p14="http://schemas.microsoft.com/office/powerpoint/2010/main" val="1177788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a:bodyPr>
          <a:lstStyle/>
          <a:p>
            <a:endParaRPr lang="nl-NL" sz="3600"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7</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410" y="72194"/>
            <a:ext cx="2285634" cy="1378691"/>
          </a:xfrm>
          <a:prstGeom prst="rect">
            <a:avLst/>
          </a:prstGeom>
        </p:spPr>
      </p:pic>
      <p:sp>
        <p:nvSpPr>
          <p:cNvPr id="6" name="Tijdelijke aanduiding voor inhoud 5"/>
          <p:cNvSpPr>
            <a:spLocks noGrp="1"/>
          </p:cNvSpPr>
          <p:nvPr>
            <p:ph idx="1"/>
          </p:nvPr>
        </p:nvSpPr>
        <p:spPr/>
        <p:txBody>
          <a:bodyPr>
            <a:normAutofit/>
          </a:bodyPr>
          <a:lstStyle/>
          <a:p>
            <a:r>
              <a:rPr lang="nl-BE" b="1" dirty="0" smtClean="0"/>
              <a:t>Focus: </a:t>
            </a:r>
            <a:r>
              <a:rPr lang="nl-BE" dirty="0" smtClean="0"/>
              <a:t>‘Hoe gaan we om met de diversiteit van studenten binnen stagebegeleiding?’</a:t>
            </a:r>
          </a:p>
          <a:p>
            <a:pPr marL="0" indent="0">
              <a:buNone/>
            </a:pPr>
            <a:endParaRPr lang="nl-BE" dirty="0" smtClean="0"/>
          </a:p>
          <a:p>
            <a:r>
              <a:rPr lang="nl-BE" b="1" dirty="0"/>
              <a:t>Uitgangspunt </a:t>
            </a:r>
            <a:r>
              <a:rPr lang="nl-BE" dirty="0" smtClean="0"/>
              <a:t>= leerdoel en ondernomen actie (s)</a:t>
            </a:r>
          </a:p>
          <a:p>
            <a:endParaRPr lang="nl-BE" dirty="0"/>
          </a:p>
          <a:p>
            <a:r>
              <a:rPr lang="nl-BE" b="1" dirty="0" smtClean="0"/>
              <a:t>Doel </a:t>
            </a:r>
            <a:r>
              <a:rPr lang="nl-BE" dirty="0" smtClean="0"/>
              <a:t>= elkaar inspireren, motiveren en activeren</a:t>
            </a:r>
          </a:p>
        </p:txBody>
      </p:sp>
    </p:spTree>
    <p:extLst>
      <p:ext uri="{BB962C8B-B14F-4D97-AF65-F5344CB8AC3E}">
        <p14:creationId xmlns:p14="http://schemas.microsoft.com/office/powerpoint/2010/main" val="309264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a:xfrm>
            <a:off x="457200" y="35882"/>
            <a:ext cx="8229600" cy="1143000"/>
          </a:xfrm>
        </p:spPr>
        <p:txBody>
          <a:bodyPr>
            <a:normAutofit fontScale="90000"/>
          </a:bodyPr>
          <a:lstStyle/>
          <a:p>
            <a:r>
              <a:rPr lang="nl-NL" sz="4400" b="1" dirty="0" smtClean="0"/>
              <a:t> </a:t>
            </a:r>
            <a:r>
              <a:rPr lang="nl-NL" dirty="0"/>
              <a:t/>
            </a:r>
            <a:br>
              <a:rPr lang="nl-NL" dirty="0"/>
            </a:br>
            <a:r>
              <a:rPr lang="nl-NL" b="1" dirty="0" err="1" smtClean="0"/>
              <a:t>Good</a:t>
            </a:r>
            <a:r>
              <a:rPr lang="nl-NL" b="1" dirty="0" smtClean="0"/>
              <a:t> </a:t>
            </a:r>
            <a:r>
              <a:rPr lang="nl-NL" b="1" dirty="0" err="1" smtClean="0"/>
              <a:t>practices</a:t>
            </a:r>
            <a:r>
              <a:rPr lang="nl-NL" b="1" dirty="0" smtClean="0"/>
              <a:t> </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8</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6" name="Afbeelding 5"/>
          <p:cNvPicPr>
            <a:picLocks noChangeAspect="1"/>
          </p:cNvPicPr>
          <p:nvPr/>
        </p:nvPicPr>
        <p:blipFill>
          <a:blip r:embed="rId7"/>
          <a:stretch>
            <a:fillRect/>
          </a:stretch>
        </p:blipFill>
        <p:spPr>
          <a:xfrm>
            <a:off x="2288134" y="1179988"/>
            <a:ext cx="4273666" cy="4651651"/>
          </a:xfrm>
          <a:prstGeom prst="rect">
            <a:avLst/>
          </a:prstGeom>
        </p:spPr>
      </p:pic>
    </p:spTree>
    <p:extLst>
      <p:ext uri="{BB962C8B-B14F-4D97-AF65-F5344CB8AC3E}">
        <p14:creationId xmlns:p14="http://schemas.microsoft.com/office/powerpoint/2010/main" val="425629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a:t/>
            </a:r>
            <a:br>
              <a:rPr lang="nl-NL" dirty="0"/>
            </a:br>
            <a:r>
              <a:rPr lang="nl-NL" b="1" dirty="0" smtClean="0"/>
              <a:t>3 kapstokken</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9</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2" name="Tijdelijke aanduiding voor inhoud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207" y="1544553"/>
            <a:ext cx="6946900" cy="3924300"/>
          </a:xfrm>
          <a:prstGeom prst="rect">
            <a:avLst/>
          </a:prstGeom>
        </p:spPr>
      </p:pic>
      <p:pic>
        <p:nvPicPr>
          <p:cNvPr id="13" name="Tijdelijke aanduiding voor inhoud 11" descr="C:\Users\asta700\AppData\Local\Microsoft\Windows\Temporary Internet Files\Content.Outlook\6STL2VL5\12LinkenmetUDLfinito.jpeg"/>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895350" y="1643856"/>
            <a:ext cx="7353300" cy="4051300"/>
          </a:xfrm>
          <a:prstGeom prst="rect">
            <a:avLst/>
          </a:prstGeom>
          <a:noFill/>
          <a:ln>
            <a:noFill/>
          </a:ln>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6500" y="1504950"/>
            <a:ext cx="6731000" cy="3848100"/>
          </a:xfrm>
          <a:prstGeom prst="rect">
            <a:avLst/>
          </a:prstGeom>
        </p:spPr>
      </p:pic>
    </p:spTree>
    <p:extLst>
      <p:ext uri="{BB962C8B-B14F-4D97-AF65-F5344CB8AC3E}">
        <p14:creationId xmlns:p14="http://schemas.microsoft.com/office/powerpoint/2010/main" val="13159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ENW Eye Opener_sjabloon">
  <a:themeElements>
    <a:clrScheme name="HoGent huisstijlkleuren">
      <a:dk1>
        <a:sysClr val="windowText" lastClr="000000"/>
      </a:dk1>
      <a:lt1>
        <a:sysClr val="window" lastClr="FFFFFF"/>
      </a:lt1>
      <a:dk2>
        <a:srgbClr val="464646"/>
      </a:dk2>
      <a:lt2>
        <a:srgbClr val="EEECE1"/>
      </a:lt2>
      <a:accent1>
        <a:srgbClr val="006FB8"/>
      </a:accent1>
      <a:accent2>
        <a:srgbClr val="F43445"/>
      </a:accent2>
      <a:accent3>
        <a:srgbClr val="009C7C"/>
      </a:accent3>
      <a:accent4>
        <a:srgbClr val="EFAAA2"/>
      </a:accent4>
      <a:accent5>
        <a:srgbClr val="969696"/>
      </a:accent5>
      <a:accent6>
        <a:srgbClr val="FFDA00"/>
      </a:accent6>
      <a:hlink>
        <a:srgbClr val="000000"/>
      </a:hlink>
      <a:folHlink>
        <a:srgbClr val="969696"/>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ENW Eye Opener_sjabloon" id="{98781897-4ED4-4E72-BE35-0655FC7F2B77}" vid="{85B5C89E-2153-4B32-B412-19C361FCB4E2}"/>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d27666e-c8d0-4551-a74e-f99cd1734c47">FMWDOC-9-29</_dlc_DocId>
    <_dlc_DocIdUrl xmlns="bd27666e-c8d0-4551-a74e-f99cd1734c47">
      <Url>http://soagmoss001.hogent.be/sites/fmw/_layouts/DocIdRedir.aspx?ID=FMWDOC-9-29</Url>
      <Description>FMWDOC-9-29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6DC03D040AA6C4192E3CC20B2E87B9F" ma:contentTypeVersion="2" ma:contentTypeDescription="Een nieuw document maken." ma:contentTypeScope="" ma:versionID="b6d1b7b955102405e8896e63f2762814">
  <xsd:schema xmlns:xsd="http://www.w3.org/2001/XMLSchema" xmlns:xs="http://www.w3.org/2001/XMLSchema" xmlns:p="http://schemas.microsoft.com/office/2006/metadata/properties" xmlns:ns2="bd27666e-c8d0-4551-a74e-f99cd1734c47" targetNamespace="http://schemas.microsoft.com/office/2006/metadata/properties" ma:root="true" ma:fieldsID="70723a897a2ab7e638ff29aaca3ef7e5" ns2:_="">
    <xsd:import namespace="bd27666e-c8d0-4551-a74e-f99cd1734c4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666e-c8d0-4551-a74e-f99cd1734c4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48A375-0431-4C59-AA3D-786F1D0FF817}">
  <ds:schemaRefs>
    <ds:schemaRef ds:uri="http://schemas.microsoft.com/sharepoint/events"/>
  </ds:schemaRefs>
</ds:datastoreItem>
</file>

<file path=customXml/itemProps2.xml><?xml version="1.0" encoding="utf-8"?>
<ds:datastoreItem xmlns:ds="http://schemas.openxmlformats.org/officeDocument/2006/customXml" ds:itemID="{BB773972-0F22-40C1-99F1-41EFC0EC7D46}">
  <ds:schemaRefs>
    <ds:schemaRef ds:uri="http://schemas.microsoft.com/sharepoint/v3/contenttype/forms"/>
  </ds:schemaRefs>
</ds:datastoreItem>
</file>

<file path=customXml/itemProps3.xml><?xml version="1.0" encoding="utf-8"?>
<ds:datastoreItem xmlns:ds="http://schemas.openxmlformats.org/officeDocument/2006/customXml" ds:itemID="{96ACD435-FE09-4CCC-86B0-1A0FDEB439D3}">
  <ds:schemaRefs>
    <ds:schemaRef ds:uri="http://schemas.microsoft.com/office/2006/metadata/properties"/>
    <ds:schemaRef ds:uri="http://schemas.microsoft.com/office/2006/documentManagement/types"/>
    <ds:schemaRef ds:uri="bd27666e-c8d0-4551-a74e-f99cd1734c47"/>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6761BF76-90D7-468D-84FC-9693AB747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7666e-c8d0-4551-a74e-f99cd1734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PowerPoint_ENW Eye Opener_sjabloon</Template>
  <TotalTime>1826</TotalTime>
  <Words>916</Words>
  <Application>Microsoft Office PowerPoint</Application>
  <PresentationFormat>Diavoorstelling (4:3)</PresentationFormat>
  <Paragraphs>160</Paragraphs>
  <Slides>19</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PowerPoint_ENW Eye Opener_sjabloon</vt:lpstr>
      <vt:lpstr>PowerPoint-presentatie</vt:lpstr>
      <vt:lpstr>PowerPoint-presentatie</vt:lpstr>
      <vt:lpstr>Programma intervisie 4 </vt:lpstr>
      <vt:lpstr>PowerPoint-presentatie</vt:lpstr>
      <vt:lpstr>PowerPoint-presentatie</vt:lpstr>
      <vt:lpstr>PowerPoint-presentatie</vt:lpstr>
      <vt:lpstr>PowerPoint-presentatie</vt:lpstr>
      <vt:lpstr>  Good practices    </vt:lpstr>
      <vt:lpstr>  3 kapstokken   </vt:lpstr>
      <vt:lpstr>Overzicht kapstokken</vt:lpstr>
      <vt:lpstr> </vt:lpstr>
      <vt:lpstr>  De kracht van complimenten  </vt:lpstr>
      <vt:lpstr>    </vt:lpstr>
      <vt:lpstr>    </vt:lpstr>
      <vt:lpstr> </vt:lpstr>
      <vt:lpstr>  Leerdoel  </vt:lpstr>
      <vt:lpstr>  Checks voor jouw leerdoel  </vt:lpstr>
      <vt:lpstr>  Komen tot acties  </vt:lpstr>
      <vt:lpstr>  Afronding </vt:lpstr>
    </vt:vector>
  </TitlesOfParts>
  <Company>HoGent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HoGent</dc:creator>
  <cp:lastModifiedBy>Katrien Durinck</cp:lastModifiedBy>
  <cp:revision>282</cp:revision>
  <dcterms:created xsi:type="dcterms:W3CDTF">2014-10-21T11:54:55Z</dcterms:created>
  <dcterms:modified xsi:type="dcterms:W3CDTF">2015-08-27T13:05:01Z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0x010100C6DC03D040AA6C4192E3CC20B2E87B9F</vt:lpwstr>
  </property>
  <property fmtid="{D5CDD505-2E9C-101B-9397-08002B2CF9AE}" pid="3" name="_dlc_DocIdItemGuid">
    <vt:lpwstr>57fd972d-eb65-43ce-b342-db794bec414a</vt:lpwstr>
  </property>
</Properties>
</file>