
<file path=[Content_Types].xml><?xml version="1.0" encoding="utf-8"?>
<Types xmlns="http://schemas.openxmlformats.org/package/2006/content-types">
  <Default Extension="png" ContentType="image/png"/>
  <Default Extension="tmp"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0"/>
  </p:notesMasterIdLst>
  <p:handoutMasterIdLst>
    <p:handoutMasterId r:id="rId31"/>
  </p:handoutMasterIdLst>
  <p:sldIdLst>
    <p:sldId id="262" r:id="rId6"/>
    <p:sldId id="263" r:id="rId7"/>
    <p:sldId id="258" r:id="rId8"/>
    <p:sldId id="274" r:id="rId9"/>
    <p:sldId id="329" r:id="rId10"/>
    <p:sldId id="283" r:id="rId11"/>
    <p:sldId id="333" r:id="rId12"/>
    <p:sldId id="331" r:id="rId13"/>
    <p:sldId id="326" r:id="rId14"/>
    <p:sldId id="335" r:id="rId15"/>
    <p:sldId id="334" r:id="rId16"/>
    <p:sldId id="286" r:id="rId17"/>
    <p:sldId id="343" r:id="rId18"/>
    <p:sldId id="340" r:id="rId19"/>
    <p:sldId id="339" r:id="rId20"/>
    <p:sldId id="323" r:id="rId21"/>
    <p:sldId id="342" r:id="rId22"/>
    <p:sldId id="301" r:id="rId23"/>
    <p:sldId id="302" r:id="rId24"/>
    <p:sldId id="345" r:id="rId25"/>
    <p:sldId id="346" r:id="rId26"/>
    <p:sldId id="309" r:id="rId27"/>
    <p:sldId id="332" r:id="rId28"/>
    <p:sldId id="344" r:id="rId29"/>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9476" autoAdjust="0"/>
  </p:normalViewPr>
  <p:slideViewPr>
    <p:cSldViewPr snapToGrid="0" snapToObjects="1">
      <p:cViewPr varScale="1">
        <p:scale>
          <a:sx n="52" d="100"/>
          <a:sy n="52" d="100"/>
        </p:scale>
        <p:origin x="19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1A5D05-705B-3147-8B19-30EAB61B947C}" type="datetimeFigureOut">
              <a:rPr lang="nl-NL" smtClean="0"/>
              <a:pPr/>
              <a:t>27-8-2015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DD7957-711F-7046-BE64-9304429E92B7}" type="slidenum">
              <a:rPr lang="nl-NL" smtClean="0"/>
              <a:pPr/>
              <a:t>‹nr.›</a:t>
            </a:fld>
            <a:endParaRPr lang="nl-NL"/>
          </a:p>
        </p:txBody>
      </p:sp>
    </p:spTree>
    <p:extLst>
      <p:ext uri="{BB962C8B-B14F-4D97-AF65-F5344CB8AC3E}">
        <p14:creationId xmlns:p14="http://schemas.microsoft.com/office/powerpoint/2010/main" val="1725206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8DA32-C73C-AA41-87DD-C5BECBEA6012}" type="datetimeFigureOut">
              <a:rPr lang="nl-NL" smtClean="0"/>
              <a:pPr/>
              <a:t>27-8-2015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539D7-6380-4545-8F0D-96A643FD9C0D}" type="slidenum">
              <a:rPr lang="nl-NL" smtClean="0"/>
              <a:pPr/>
              <a:t>‹nr.›</a:t>
            </a:fld>
            <a:endParaRPr lang="nl-NL"/>
          </a:p>
        </p:txBody>
      </p:sp>
    </p:spTree>
    <p:extLst>
      <p:ext uri="{BB962C8B-B14F-4D97-AF65-F5344CB8AC3E}">
        <p14:creationId xmlns:p14="http://schemas.microsoft.com/office/powerpoint/2010/main" val="30273131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channel/UCGvj-Mn1KFNFDCCTeSyGBKQ"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a:t>
            </a:fld>
            <a:endParaRPr lang="nl-NL"/>
          </a:p>
        </p:txBody>
      </p:sp>
    </p:spTree>
    <p:extLst>
      <p:ext uri="{BB962C8B-B14F-4D97-AF65-F5344CB8AC3E}">
        <p14:creationId xmlns:p14="http://schemas.microsoft.com/office/powerpoint/2010/main" val="2902998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sz="1200" b="0" kern="1200" dirty="0" smtClean="0">
                <a:solidFill>
                  <a:schemeClr val="tx1"/>
                </a:solidFill>
                <a:effectLst/>
                <a:latin typeface="+mn-lt"/>
                <a:ea typeface="+mn-ea"/>
                <a:cs typeface="+mn-cs"/>
              </a:rPr>
              <a:t>Naar </a:t>
            </a:r>
            <a:r>
              <a:rPr lang="nl-BE" sz="1200" b="0" kern="1200" dirty="0" err="1" smtClean="0">
                <a:solidFill>
                  <a:schemeClr val="tx1"/>
                </a:solidFill>
                <a:effectLst/>
                <a:latin typeface="+mn-lt"/>
                <a:ea typeface="+mn-ea"/>
                <a:cs typeface="+mn-cs"/>
              </a:rPr>
              <a:t>Ofman</a:t>
            </a:r>
            <a:r>
              <a:rPr lang="nl-BE" sz="1200" b="0" kern="1200" dirty="0" smtClean="0">
                <a:solidFill>
                  <a:schemeClr val="tx1"/>
                </a:solidFill>
                <a:effectLst/>
                <a:latin typeface="+mn-lt"/>
                <a:ea typeface="+mn-ea"/>
                <a:cs typeface="+mn-cs"/>
              </a:rPr>
              <a:t> (2007)</a:t>
            </a:r>
          </a:p>
          <a:p>
            <a:endParaRPr lang="nl-BE" sz="1200" b="1"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Richtvragen:</a:t>
            </a:r>
          </a:p>
          <a:p>
            <a:pPr marL="171450" indent="-171450">
              <a:buFont typeface="Arial" panose="020B0604020202020204" pitchFamily="34" charset="0"/>
              <a:buChar char="•"/>
            </a:pPr>
            <a:r>
              <a:rPr lang="nl-BE" sz="1200" kern="1200" dirty="0" smtClean="0">
                <a:solidFill>
                  <a:schemeClr val="tx1"/>
                </a:solidFill>
                <a:effectLst/>
                <a:latin typeface="+mn-lt"/>
                <a:ea typeface="+mn-ea"/>
                <a:cs typeface="+mn-cs"/>
              </a:rPr>
              <a:t>Welke kwaliteiten/talenten heb je ingezet? </a:t>
            </a:r>
          </a:p>
          <a:p>
            <a:pPr marL="171450" indent="-171450">
              <a:buFont typeface="Arial" panose="020B0604020202020204" pitchFamily="34" charset="0"/>
              <a:buChar char="•"/>
            </a:pPr>
            <a:r>
              <a:rPr lang="nl-BE" sz="1200" kern="1200" dirty="0" smtClean="0">
                <a:solidFill>
                  <a:schemeClr val="tx1"/>
                </a:solidFill>
                <a:effectLst/>
                <a:latin typeface="+mn-lt"/>
                <a:ea typeface="+mn-ea"/>
                <a:cs typeface="+mn-cs"/>
              </a:rPr>
              <a:t>Hoe pak je jouw uitdagingen aan? </a:t>
            </a:r>
          </a:p>
          <a:p>
            <a:pPr marL="171450" indent="-171450">
              <a:buFont typeface="Arial" panose="020B0604020202020204" pitchFamily="34" charset="0"/>
              <a:buChar char="•"/>
            </a:pPr>
            <a:r>
              <a:rPr lang="nl-BE" sz="1200" kern="1200" dirty="0" smtClean="0">
                <a:solidFill>
                  <a:schemeClr val="tx1"/>
                </a:solidFill>
                <a:effectLst/>
                <a:latin typeface="+mn-lt"/>
                <a:ea typeface="+mn-ea"/>
                <a:cs typeface="+mn-cs"/>
              </a:rPr>
              <a:t>Hoe ga je om met je allergieën/valkuilen? </a:t>
            </a:r>
          </a:p>
          <a:p>
            <a:endParaRPr lang="nl-BE" altLang="nl-BE" u="none" dirty="0" smtClean="0"/>
          </a:p>
        </p:txBody>
      </p:sp>
      <p:sp>
        <p:nvSpPr>
          <p:cNvPr id="491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5273FF8-C5B4-4168-BEE3-1884CB8AC558}" type="slidenum">
              <a:rPr lang="nl-BE" altLang="nl-BE" smtClean="0">
                <a:latin typeface="Arial" charset="0"/>
              </a:rPr>
              <a:pPr eaLnBrk="1" hangingPunct="1">
                <a:spcBef>
                  <a:spcPct val="0"/>
                </a:spcBef>
              </a:pPr>
              <a:t>10</a:t>
            </a:fld>
            <a:endParaRPr lang="nl-BE" altLang="nl-BE" smtClean="0">
              <a:latin typeface="Arial" charset="0"/>
            </a:endParaRPr>
          </a:p>
        </p:txBody>
      </p:sp>
    </p:spTree>
    <p:extLst>
      <p:ext uri="{BB962C8B-B14F-4D97-AF65-F5344CB8AC3E}">
        <p14:creationId xmlns:p14="http://schemas.microsoft.com/office/powerpoint/2010/main" val="2428127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baseline="0" dirty="0" smtClean="0"/>
              <a:t>Te gebruiken als </a:t>
            </a:r>
            <a:r>
              <a:rPr lang="nl-BE" b="1" baseline="0" dirty="0" smtClean="0"/>
              <a:t>houvast</a:t>
            </a:r>
            <a:r>
              <a:rPr lang="nl-BE" b="0" baseline="0" dirty="0" smtClean="0"/>
              <a:t> </a:t>
            </a:r>
            <a:r>
              <a:rPr lang="nl-BE" b="0" baseline="0" dirty="0" smtClean="0"/>
              <a:t>bij het </a:t>
            </a:r>
            <a:r>
              <a:rPr lang="nl-BE" b="0" baseline="0" dirty="0" smtClean="0"/>
              <a:t>stellen van reflectieve vragen aan elkaar en bij zelfreflectie</a:t>
            </a:r>
            <a:r>
              <a:rPr lang="nl-BE" b="0"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nl-BE" baseline="0" smtClean="0"/>
          </a:p>
          <a:p>
            <a:pPr marL="0" marR="0" indent="0" algn="l" defTabSz="457200" rtl="0" eaLnBrk="1" fontAlgn="auto" latinLnBrk="0" hangingPunct="1">
              <a:lnSpc>
                <a:spcPct val="100000"/>
              </a:lnSpc>
              <a:spcBef>
                <a:spcPts val="0"/>
              </a:spcBef>
              <a:spcAft>
                <a:spcPts val="0"/>
              </a:spcAft>
              <a:buClrTx/>
              <a:buSzTx/>
              <a:buFontTx/>
              <a:buNone/>
              <a:tabLst/>
              <a:defRPr/>
            </a:pPr>
            <a:r>
              <a:rPr lang="nl-BE" baseline="0" smtClean="0"/>
              <a:t>Afbeeldingen ‘oog’ gemaakt voor Eye Opener door Taco Bals</a:t>
            </a:r>
          </a:p>
          <a:p>
            <a:endParaRPr lang="nl-BE" b="0" baseline="0" dirty="0" smtClean="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11</a:t>
            </a:fld>
            <a:endParaRPr lang="nl-NL"/>
          </a:p>
        </p:txBody>
      </p:sp>
    </p:spTree>
    <p:extLst>
      <p:ext uri="{BB962C8B-B14F-4D97-AF65-F5344CB8AC3E}">
        <p14:creationId xmlns:p14="http://schemas.microsoft.com/office/powerpoint/2010/main" val="138474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baseline="0" dirty="0" smtClean="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12</a:t>
            </a:fld>
            <a:endParaRPr lang="nl-NL"/>
          </a:p>
        </p:txBody>
      </p:sp>
    </p:spTree>
    <p:extLst>
      <p:ext uri="{BB962C8B-B14F-4D97-AF65-F5344CB8AC3E}">
        <p14:creationId xmlns:p14="http://schemas.microsoft.com/office/powerpoint/2010/main" val="4288725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200" b="1" kern="1200" dirty="0" smtClean="0">
                <a:solidFill>
                  <a:schemeClr val="tx1"/>
                </a:solidFill>
                <a:effectLst/>
                <a:latin typeface="+mn-lt"/>
                <a:ea typeface="+mn-ea"/>
                <a:cs typeface="+mn-cs"/>
              </a:rPr>
              <a:t>Input</a:t>
            </a:r>
            <a:r>
              <a:rPr lang="nl-BE" sz="1200" b="1" kern="1200" baseline="0" dirty="0" smtClean="0">
                <a:solidFill>
                  <a:schemeClr val="tx1"/>
                </a:solidFill>
                <a:effectLst/>
                <a:latin typeface="+mn-lt"/>
                <a:ea typeface="+mn-ea"/>
                <a:cs typeface="+mn-cs"/>
              </a:rPr>
              <a:t>: leerdoelen: </a:t>
            </a:r>
            <a:r>
              <a:rPr lang="nl-BE" sz="1200" b="0" kern="1200" baseline="0" dirty="0" smtClean="0">
                <a:solidFill>
                  <a:schemeClr val="tx1"/>
                </a:solidFill>
                <a:effectLst/>
                <a:latin typeface="+mn-lt"/>
                <a:ea typeface="+mn-ea"/>
                <a:cs typeface="+mn-cs"/>
              </a:rPr>
              <a:t>Hier kunnen de leerdoelen van de deelnemers genoteerd worden. </a:t>
            </a:r>
          </a:p>
          <a:p>
            <a:pPr marL="0" marR="0" lvl="0" indent="0" algn="l" defTabSz="457200" rtl="0" eaLnBrk="1" fontAlgn="auto" latinLnBrk="0" hangingPunct="1">
              <a:lnSpc>
                <a:spcPct val="100000"/>
              </a:lnSpc>
              <a:spcBef>
                <a:spcPts val="0"/>
              </a:spcBef>
              <a:spcAft>
                <a:spcPts val="0"/>
              </a:spcAft>
              <a:buClrTx/>
              <a:buSzTx/>
              <a:buFontTx/>
              <a:buNone/>
              <a:tabLst/>
              <a:defRPr/>
            </a:pPr>
            <a:r>
              <a:rPr lang="nl-BE" sz="1200" b="0" i="1" kern="1200" baseline="0" dirty="0" smtClean="0">
                <a:solidFill>
                  <a:schemeClr val="tx1"/>
                </a:solidFill>
                <a:effectLst/>
                <a:latin typeface="+mn-lt"/>
                <a:ea typeface="+mn-ea"/>
                <a:cs typeface="+mn-cs"/>
              </a:rPr>
              <a:t>Ter illustratie staan enkele leerdoelen van deelnemers Eye Opener. Deze kan je verwijderen.</a:t>
            </a:r>
            <a:endParaRPr lang="nl-BE" sz="1200" b="0" i="1" kern="1200" dirty="0" smtClean="0">
              <a:solidFill>
                <a:schemeClr val="tx1"/>
              </a:solidFill>
              <a:effectLst/>
              <a:latin typeface="+mn-lt"/>
              <a:ea typeface="+mn-ea"/>
              <a:cs typeface="+mn-cs"/>
            </a:endParaRPr>
          </a:p>
          <a:p>
            <a:endParaRPr lang="nl-BE" sz="1200" b="0" i="1" kern="1200" baseline="0" dirty="0" smtClean="0">
              <a:solidFill>
                <a:schemeClr val="tx1"/>
              </a:solidFill>
              <a:effectLst/>
              <a:latin typeface="+mn-lt"/>
              <a:ea typeface="+mn-ea"/>
              <a:cs typeface="+mn-cs"/>
            </a:endParaRPr>
          </a:p>
          <a:p>
            <a:endParaRPr lang="nl-BE" sz="1200" b="1" i="0" kern="1200" baseline="0" dirty="0" smtClean="0">
              <a:solidFill>
                <a:schemeClr val="tx1"/>
              </a:solidFill>
              <a:effectLst/>
              <a:latin typeface="+mn-lt"/>
              <a:ea typeface="+mn-ea"/>
              <a:cs typeface="+mn-cs"/>
            </a:endParaRPr>
          </a:p>
          <a:p>
            <a:endParaRPr lang="nl-BE" sz="1200" b="1" i="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13</a:t>
            </a:fld>
            <a:endParaRPr lang="nl-NL"/>
          </a:p>
        </p:txBody>
      </p:sp>
    </p:spTree>
    <p:extLst>
      <p:ext uri="{BB962C8B-B14F-4D97-AF65-F5344CB8AC3E}">
        <p14:creationId xmlns:p14="http://schemas.microsoft.com/office/powerpoint/2010/main" val="3410583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b="1" kern="1200" dirty="0" smtClean="0">
                <a:solidFill>
                  <a:schemeClr val="tx1"/>
                </a:solidFill>
                <a:effectLst/>
                <a:latin typeface="+mn-lt"/>
                <a:ea typeface="+mn-ea"/>
                <a:cs typeface="+mn-cs"/>
              </a:rPr>
              <a:t>Het werken met complimenten heeft heel wat effect op de ontwikkeling van het zelfbeeld en het zelfvertrouwen. Er zijn heel wat mogelijkheden om nog extra </a:t>
            </a:r>
            <a:r>
              <a:rPr lang="nl-BE" sz="1200" kern="1200" dirty="0" smtClean="0">
                <a:solidFill>
                  <a:schemeClr val="tx1"/>
                </a:solidFill>
                <a:effectLst/>
                <a:latin typeface="+mn-lt"/>
                <a:ea typeface="+mn-ea"/>
                <a:cs typeface="+mn-cs"/>
              </a:rPr>
              <a:t>aandacht te geven aan </a:t>
            </a:r>
            <a:r>
              <a:rPr lang="nl-BE" sz="1200" b="1" kern="1200" dirty="0" smtClean="0">
                <a:solidFill>
                  <a:schemeClr val="tx1"/>
                </a:solidFill>
                <a:effectLst/>
                <a:latin typeface="+mn-lt"/>
                <a:ea typeface="+mn-ea"/>
                <a:cs typeface="+mn-cs"/>
              </a:rPr>
              <a:t>positieve elementen en talenten</a:t>
            </a:r>
            <a:r>
              <a:rPr lang="nl-BE" sz="1200" kern="1200" dirty="0" smtClean="0">
                <a:solidFill>
                  <a:schemeClr val="tx1"/>
                </a:solidFill>
                <a:effectLst/>
                <a:latin typeface="+mn-lt"/>
                <a:ea typeface="+mn-ea"/>
                <a:cs typeface="+mn-cs"/>
              </a:rPr>
              <a:t>. </a:t>
            </a:r>
          </a:p>
          <a:p>
            <a:endParaRPr lang="nl-BE" sz="1200" b="1"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ENKELE</a:t>
            </a:r>
            <a:r>
              <a:rPr lang="nl-BE" sz="1200" b="1" kern="1200" baseline="0" dirty="0" smtClean="0">
                <a:solidFill>
                  <a:schemeClr val="tx1"/>
                </a:solidFill>
                <a:effectLst/>
                <a:latin typeface="+mn-lt"/>
                <a:ea typeface="+mn-ea"/>
                <a:cs typeface="+mn-cs"/>
              </a:rPr>
              <a:t> MOGELIJKE WERKVORMEN</a:t>
            </a:r>
            <a:endParaRPr lang="nl-BE" sz="1200" b="1"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Positief</a:t>
            </a:r>
            <a:r>
              <a:rPr lang="nl-BE" sz="1200" b="1" kern="1200" baseline="0" dirty="0" smtClean="0">
                <a:solidFill>
                  <a:schemeClr val="tx1"/>
                </a:solidFill>
                <a:effectLst/>
                <a:latin typeface="+mn-lt"/>
                <a:ea typeface="+mn-ea"/>
                <a:cs typeface="+mn-cs"/>
              </a:rPr>
              <a:t> roddelen: </a:t>
            </a:r>
            <a:r>
              <a:rPr lang="nl-BE" sz="1200" kern="1200" dirty="0" smtClean="0">
                <a:solidFill>
                  <a:schemeClr val="tx1"/>
                </a:solidFill>
                <a:effectLst/>
                <a:latin typeface="+mn-lt"/>
                <a:ea typeface="+mn-ea"/>
                <a:cs typeface="+mn-cs"/>
              </a:rPr>
              <a:t>De</a:t>
            </a:r>
            <a:r>
              <a:rPr lang="nl-BE" sz="1200" kern="1200" baseline="0" dirty="0" smtClean="0">
                <a:solidFill>
                  <a:schemeClr val="tx1"/>
                </a:solidFill>
                <a:effectLst/>
                <a:latin typeface="+mn-lt"/>
                <a:ea typeface="+mn-ea"/>
                <a:cs typeface="+mn-cs"/>
              </a:rPr>
              <a:t> persoon die net een case in bracht gaat met de rug naar de anderen zitten. De andere personen krijgen 5 minuten om positief te roddelen. De procesbegeleider doet zelf de </a:t>
            </a:r>
            <a:r>
              <a:rPr lang="nl-BE" sz="1200" u="sng" kern="1200" baseline="0" dirty="0" smtClean="0">
                <a:solidFill>
                  <a:schemeClr val="tx1"/>
                </a:solidFill>
                <a:effectLst/>
                <a:latin typeface="+mn-lt"/>
                <a:ea typeface="+mn-ea"/>
                <a:cs typeface="+mn-cs"/>
              </a:rPr>
              <a:t>aanzet</a:t>
            </a:r>
            <a:r>
              <a:rPr lang="nl-BE" sz="1200" kern="1200" baseline="0" dirty="0" smtClean="0">
                <a:solidFill>
                  <a:schemeClr val="tx1"/>
                </a:solidFill>
                <a:effectLst/>
                <a:latin typeface="+mn-lt"/>
                <a:ea typeface="+mn-ea"/>
                <a:cs typeface="+mn-cs"/>
              </a:rPr>
              <a:t>: ‘ Vond je het ook niet goed dat X  …? Maar het mooiste vond ik dat …  De procesbegeleider vraagt aan de anderen te roddelen over wat die persoon goed deed, welke talenten de persoon heeft ingezet, waar de persoon goed in is. Waar kijken ze naar op? Belangrijk dat de procesbegeleider voor ogen houdt de zaken zo </a:t>
            </a:r>
            <a:r>
              <a:rPr lang="nl-BE" sz="1200" u="sng" kern="1200" baseline="0" dirty="0" smtClean="0">
                <a:solidFill>
                  <a:schemeClr val="tx1"/>
                </a:solidFill>
                <a:effectLst/>
                <a:latin typeface="+mn-lt"/>
                <a:ea typeface="+mn-ea"/>
                <a:cs typeface="+mn-cs"/>
              </a:rPr>
              <a:t>concreet</a:t>
            </a:r>
            <a:r>
              <a:rPr lang="nl-BE" sz="1200" kern="1200" baseline="0" dirty="0" smtClean="0">
                <a:solidFill>
                  <a:schemeClr val="tx1"/>
                </a:solidFill>
                <a:effectLst/>
                <a:latin typeface="+mn-lt"/>
                <a:ea typeface="+mn-ea"/>
                <a:cs typeface="+mn-cs"/>
              </a:rPr>
              <a:t> mogelijk te benoemen. Bij negatieve zaken grijpt de procesbegeleider in. Achteraf wordt gevraagd aan X even </a:t>
            </a:r>
            <a:r>
              <a:rPr lang="nl-BE" sz="1200" u="sng" kern="1200" baseline="0" dirty="0" smtClean="0">
                <a:solidFill>
                  <a:schemeClr val="tx1"/>
                </a:solidFill>
                <a:effectLst/>
                <a:latin typeface="+mn-lt"/>
                <a:ea typeface="+mn-ea"/>
                <a:cs typeface="+mn-cs"/>
              </a:rPr>
              <a:t>samen te vatten </a:t>
            </a:r>
            <a:r>
              <a:rPr lang="nl-BE" sz="1200" kern="1200" baseline="0" dirty="0" smtClean="0">
                <a:solidFill>
                  <a:schemeClr val="tx1"/>
                </a:solidFill>
                <a:effectLst/>
                <a:latin typeface="+mn-lt"/>
                <a:ea typeface="+mn-ea"/>
                <a:cs typeface="+mn-cs"/>
              </a:rPr>
              <a:t>wat hij/zij heeft gehoord en vervolgens hoe hij/zij het heeft </a:t>
            </a:r>
            <a:r>
              <a:rPr lang="nl-BE" sz="1200" u="sng" kern="1200" baseline="0" dirty="0" smtClean="0">
                <a:solidFill>
                  <a:schemeClr val="tx1"/>
                </a:solidFill>
                <a:effectLst/>
                <a:latin typeface="+mn-lt"/>
                <a:ea typeface="+mn-ea"/>
                <a:cs typeface="+mn-cs"/>
              </a:rPr>
              <a:t>ervaren</a:t>
            </a:r>
            <a:r>
              <a:rPr lang="nl-BE" sz="1200" kern="1200" baseline="0" dirty="0" smtClean="0">
                <a:solidFill>
                  <a:schemeClr val="tx1"/>
                </a:solidFill>
                <a:effectLst/>
                <a:latin typeface="+mn-lt"/>
                <a:ea typeface="+mn-ea"/>
                <a:cs typeface="+mn-cs"/>
              </a:rPr>
              <a:t>.</a:t>
            </a:r>
            <a:endParaRPr lang="nl-BE" sz="1200" b="1" kern="1200" dirty="0" smtClean="0">
              <a:solidFill>
                <a:schemeClr val="tx1"/>
              </a:solidFill>
              <a:effectLst/>
              <a:latin typeface="+mn-lt"/>
              <a:ea typeface="+mn-ea"/>
              <a:cs typeface="+mn-cs"/>
            </a:endParaRPr>
          </a:p>
          <a:p>
            <a:pPr lvl="0"/>
            <a:r>
              <a:rPr lang="nl-BE" sz="1200" b="1" kern="1200" dirty="0" smtClean="0">
                <a:solidFill>
                  <a:srgbClr val="FF0000"/>
                </a:solidFill>
                <a:effectLst/>
                <a:latin typeface="+mn-lt"/>
                <a:ea typeface="+mn-ea"/>
                <a:cs typeface="+mn-cs"/>
              </a:rPr>
              <a:t>Werken met complimentenkaartjes</a:t>
            </a:r>
            <a:r>
              <a:rPr lang="nl-BE" sz="1200" kern="1200" dirty="0" smtClean="0">
                <a:solidFill>
                  <a:schemeClr val="tx1"/>
                </a:solidFill>
                <a:effectLst/>
                <a:latin typeface="+mn-lt"/>
                <a:ea typeface="+mn-ea"/>
                <a:cs typeface="+mn-cs"/>
              </a:rPr>
              <a:t>: op het einde laat je</a:t>
            </a:r>
            <a:r>
              <a:rPr lang="nl-BE" sz="1200" kern="1200" baseline="0" dirty="0" smtClean="0">
                <a:solidFill>
                  <a:schemeClr val="tx1"/>
                </a:solidFill>
                <a:effectLst/>
                <a:latin typeface="+mn-lt"/>
                <a:ea typeface="+mn-ea"/>
                <a:cs typeface="+mn-cs"/>
              </a:rPr>
              <a:t> deelnemers over de ander iets positief zetten op een kaartje, een talent, … en dan krijgt deelnemer X dat uiteindelijk mee. Goed als de deelnemers niet zo goed meer zien wat ze wel goed doen.</a:t>
            </a:r>
            <a:endParaRPr lang="nl-BE" sz="1200" kern="1200" dirty="0" smtClean="0">
              <a:solidFill>
                <a:schemeClr val="tx1"/>
              </a:solidFill>
              <a:effectLst/>
              <a:latin typeface="+mn-lt"/>
              <a:ea typeface="+mn-ea"/>
              <a:cs typeface="+mn-cs"/>
            </a:endParaRPr>
          </a:p>
          <a:p>
            <a:pPr lvl="0"/>
            <a:r>
              <a:rPr lang="nl-BE" sz="1200" b="1" kern="1200" dirty="0" smtClean="0">
                <a:solidFill>
                  <a:schemeClr val="tx1"/>
                </a:solidFill>
                <a:effectLst/>
                <a:latin typeface="+mn-lt"/>
                <a:ea typeface="+mn-ea"/>
                <a:cs typeface="+mn-cs"/>
              </a:rPr>
              <a:t>Indirecte complimenten</a:t>
            </a:r>
            <a:r>
              <a:rPr lang="nl-BE" sz="1200" kern="1200" dirty="0" smtClean="0">
                <a:solidFill>
                  <a:schemeClr val="tx1"/>
                </a:solidFill>
                <a:effectLst/>
                <a:latin typeface="+mn-lt"/>
                <a:ea typeface="+mn-ea"/>
                <a:cs typeface="+mn-cs"/>
              </a:rPr>
              <a:t>:</a:t>
            </a:r>
            <a:r>
              <a:rPr lang="nl-BE" sz="1200" kern="1200" baseline="0" dirty="0" smtClean="0">
                <a:solidFill>
                  <a:schemeClr val="tx1"/>
                </a:solidFill>
                <a:effectLst/>
                <a:latin typeface="+mn-lt"/>
                <a:ea typeface="+mn-ea"/>
                <a:cs typeface="+mn-cs"/>
              </a:rPr>
              <a:t> complimenten geven over X tegen Y waarvan je weet dat Y dit zal zeggen tegen X. Vb. Je vertelt tegen je collega dat student P die je begeleidt het zo super doet op stage. Jouw collega vertelt tegen Pieter dat hij gehoord heeft dat hij het zo goed doet op zijn stage. </a:t>
            </a:r>
          </a:p>
          <a:p>
            <a:pPr lvl="0"/>
            <a:r>
              <a:rPr lang="nl-BE" sz="1200" kern="1200" baseline="0" dirty="0" smtClean="0">
                <a:solidFill>
                  <a:schemeClr val="tx1"/>
                </a:solidFill>
                <a:effectLst/>
                <a:latin typeface="+mn-lt"/>
                <a:ea typeface="+mn-ea"/>
                <a:cs typeface="+mn-cs"/>
              </a:rPr>
              <a:t>Voordeel: is minder direct waardoor mensen er soms makkelijker mee omgaan. </a:t>
            </a:r>
            <a:r>
              <a:rPr lang="nl-BE" sz="1200" b="0" i="0" u="sng" kern="1200" baseline="0" dirty="0" smtClean="0">
                <a:solidFill>
                  <a:schemeClr val="tx1"/>
                </a:solidFill>
                <a:effectLst/>
                <a:latin typeface="+mn-lt"/>
                <a:ea typeface="+mn-ea"/>
                <a:cs typeface="+mn-cs"/>
              </a:rPr>
              <a:t>Toepassing in intervisie Eye Opener: </a:t>
            </a:r>
            <a:r>
              <a:rPr lang="nl-BE" sz="1200" i="0" kern="1200" baseline="0" dirty="0" smtClean="0">
                <a:solidFill>
                  <a:schemeClr val="tx1"/>
                </a:solidFill>
                <a:effectLst/>
                <a:latin typeface="+mn-lt"/>
                <a:ea typeface="+mn-ea"/>
                <a:cs typeface="+mn-cs"/>
              </a:rPr>
              <a:t>welke positieve zaken zeg je straks over de inbreng van… tegen een collega?</a:t>
            </a:r>
          </a:p>
          <a:p>
            <a:pPr lvl="0"/>
            <a:endParaRPr lang="nl-BE" sz="1200" kern="1200" baseline="0" dirty="0" smtClean="0">
              <a:solidFill>
                <a:schemeClr val="tx1"/>
              </a:solidFill>
              <a:effectLst/>
              <a:latin typeface="+mn-lt"/>
              <a:ea typeface="+mn-ea"/>
              <a:cs typeface="+mn-cs"/>
            </a:endParaRPr>
          </a:p>
          <a:p>
            <a:pPr lvl="0"/>
            <a:r>
              <a:rPr lang="nl-BE" sz="1200" b="0" i="0" kern="1200" baseline="0" dirty="0" smtClean="0">
                <a:solidFill>
                  <a:schemeClr val="tx1"/>
                </a:solidFill>
                <a:effectLst/>
                <a:latin typeface="+mn-lt"/>
                <a:ea typeface="+mn-ea"/>
                <a:cs typeface="+mn-cs"/>
              </a:rPr>
              <a:t>Bron foto: http://www.hln.be/hln/nl/35/Seks-Relaties/article/detail/885795/2009/06/11/</a:t>
            </a:r>
            <a:r>
              <a:rPr lang="nl-BE" sz="1200" b="0" i="0" u="sng" kern="1200" baseline="0" dirty="0" smtClean="0">
                <a:solidFill>
                  <a:schemeClr val="tx1"/>
                </a:solidFill>
                <a:effectLst/>
                <a:latin typeface="+mn-lt"/>
                <a:ea typeface="+mn-ea"/>
                <a:cs typeface="+mn-cs"/>
              </a:rPr>
              <a:t>Roddelen-houdt-je-gezond-en-gelukkig</a:t>
            </a:r>
            <a:r>
              <a:rPr lang="nl-BE" sz="1200" b="0" i="0" kern="1200" baseline="0" dirty="0" smtClean="0">
                <a:solidFill>
                  <a:schemeClr val="tx1"/>
                </a:solidFill>
                <a:effectLst/>
                <a:latin typeface="+mn-lt"/>
                <a:ea typeface="+mn-ea"/>
                <a:cs typeface="+mn-cs"/>
              </a:rPr>
              <a:t>.dhtml</a:t>
            </a:r>
            <a:endParaRPr lang="nl-BE" sz="1200" b="0" i="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p>
          <a:p>
            <a:r>
              <a:rPr lang="nl-BE" sz="1200" kern="1200" dirty="0" smtClean="0">
                <a:solidFill>
                  <a:schemeClr val="tx1"/>
                </a:solidFill>
                <a:effectLst/>
                <a:latin typeface="+mn-lt"/>
                <a:ea typeface="+mn-ea"/>
                <a:cs typeface="+mn-cs"/>
              </a:rPr>
              <a:t> </a:t>
            </a:r>
          </a:p>
          <a:p>
            <a:endParaRPr lang="nl-BE" sz="1200" b="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14</a:t>
            </a:fld>
            <a:endParaRPr lang="nl-NL"/>
          </a:p>
        </p:txBody>
      </p:sp>
    </p:spTree>
    <p:extLst>
      <p:ext uri="{BB962C8B-B14F-4D97-AF65-F5344CB8AC3E}">
        <p14:creationId xmlns:p14="http://schemas.microsoft.com/office/powerpoint/2010/main" val="108017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b="1" kern="1200" dirty="0" smtClean="0">
                <a:solidFill>
                  <a:schemeClr val="tx1"/>
                </a:solidFill>
                <a:effectLst/>
                <a:latin typeface="+mn-lt"/>
                <a:ea typeface="+mn-ea"/>
                <a:cs typeface="+mn-cs"/>
              </a:rPr>
              <a:t>Schaalvragen</a:t>
            </a:r>
            <a:r>
              <a:rPr lang="nl-BE" sz="1200" kern="1200" dirty="0" smtClean="0">
                <a:solidFill>
                  <a:schemeClr val="tx1"/>
                </a:solidFill>
                <a:effectLst/>
                <a:latin typeface="+mn-lt"/>
                <a:ea typeface="+mn-ea"/>
                <a:cs typeface="+mn-cs"/>
              </a:rPr>
              <a:t> worden heel vaak gebruikt en zijn misschien wel het meest opvallende oplossingsgerichte instrument. De schaalvraag is een interessant middel dat helpt om bruikbare informatie te verkrijgen.</a:t>
            </a:r>
          </a:p>
          <a:p>
            <a:r>
              <a:rPr lang="nl-BE" sz="1200" kern="1200" dirty="0" smtClean="0">
                <a:solidFill>
                  <a:schemeClr val="tx1"/>
                </a:solidFill>
                <a:effectLst/>
                <a:latin typeface="+mn-lt"/>
                <a:ea typeface="+mn-ea"/>
                <a:cs typeface="+mn-cs"/>
              </a:rPr>
              <a:t>Belangrijk hierbij is dat het niet enkel om die ene vraag gaat, maar om alles wat je met die vraag wil bereiken (wat je wil te weten komen). De bijvragen die je stelt, zijn minstens even belangrijk want zij bepalen welke info je te weten komt. </a:t>
            </a:r>
          </a:p>
          <a:p>
            <a:r>
              <a:rPr lang="nl-BE" sz="1200" b="1" kern="1200" baseline="0" dirty="0" smtClean="0">
                <a:solidFill>
                  <a:schemeClr val="tx1"/>
                </a:solidFill>
                <a:effectLst/>
                <a:latin typeface="+mn-lt"/>
                <a:ea typeface="+mn-ea"/>
                <a:cs typeface="+mn-cs"/>
              </a:rPr>
              <a:t>Bron: Coert Visser (2012)</a:t>
            </a: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15</a:t>
            </a:fld>
            <a:endParaRPr lang="nl-NL"/>
          </a:p>
        </p:txBody>
      </p:sp>
    </p:spTree>
    <p:extLst>
      <p:ext uri="{BB962C8B-B14F-4D97-AF65-F5344CB8AC3E}">
        <p14:creationId xmlns:p14="http://schemas.microsoft.com/office/powerpoint/2010/main" val="1124074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200" b="1" kern="1200" dirty="0" smtClean="0">
                <a:solidFill>
                  <a:schemeClr val="tx1"/>
                </a:solidFill>
                <a:effectLst/>
                <a:latin typeface="+mn-lt"/>
                <a:ea typeface="+mn-ea"/>
                <a:cs typeface="+mn-cs"/>
              </a:rPr>
              <a:t>Nuttigheidsvraag</a:t>
            </a:r>
            <a:r>
              <a:rPr lang="nl-BE" sz="1200" b="1" kern="1200" baseline="0" dirty="0" smtClean="0">
                <a:solidFill>
                  <a:schemeClr val="tx1"/>
                </a:solidFill>
                <a:effectLst/>
                <a:latin typeface="+mn-lt"/>
                <a:ea typeface="+mn-ea"/>
                <a:cs typeface="+mn-cs"/>
              </a:rPr>
              <a:t>: </a:t>
            </a:r>
            <a:r>
              <a:rPr lang="nl-BE" sz="1200" kern="1200" dirty="0" smtClean="0">
                <a:solidFill>
                  <a:schemeClr val="tx1"/>
                </a:solidFill>
                <a:effectLst/>
                <a:latin typeface="+mn-lt"/>
                <a:ea typeface="+mn-ea"/>
                <a:cs typeface="+mn-cs"/>
              </a:rPr>
              <a:t>Dit is een voorbeeld van een </a:t>
            </a:r>
            <a:r>
              <a:rPr lang="nl-BE" sz="1200" kern="1200" dirty="0" err="1" smtClean="0">
                <a:solidFill>
                  <a:schemeClr val="tx1"/>
                </a:solidFill>
                <a:effectLst/>
                <a:latin typeface="+mn-lt"/>
                <a:ea typeface="+mn-ea"/>
                <a:cs typeface="+mn-cs"/>
              </a:rPr>
              <a:t>doelstellende</a:t>
            </a:r>
            <a:r>
              <a:rPr lang="nl-BE" sz="1200" kern="1200" dirty="0" smtClean="0">
                <a:solidFill>
                  <a:schemeClr val="tx1"/>
                </a:solidFill>
                <a:effectLst/>
                <a:latin typeface="+mn-lt"/>
                <a:ea typeface="+mn-ea"/>
                <a:cs typeface="+mn-cs"/>
              </a:rPr>
              <a:t> vraag. Wat maakt dit gesprek voor jou nuttig?</a:t>
            </a:r>
          </a:p>
          <a:p>
            <a:endParaRPr lang="nl-BE" sz="1200" u="sng" kern="1200" dirty="0" smtClean="0">
              <a:solidFill>
                <a:schemeClr val="tx1"/>
              </a:solidFill>
              <a:effectLst/>
              <a:latin typeface="+mn-lt"/>
              <a:ea typeface="+mn-ea"/>
              <a:cs typeface="+mn-cs"/>
            </a:endParaRPr>
          </a:p>
          <a:p>
            <a:r>
              <a:rPr lang="nl-BE" sz="1200" b="1" u="sng" kern="1200" dirty="0" smtClean="0">
                <a:solidFill>
                  <a:schemeClr val="tx1"/>
                </a:solidFill>
                <a:effectLst/>
                <a:latin typeface="+mn-lt"/>
                <a:ea typeface="+mn-ea"/>
                <a:cs typeface="+mn-cs"/>
              </a:rPr>
              <a:t>METAREFLECTIE:</a:t>
            </a:r>
            <a:r>
              <a:rPr lang="nl-BE" sz="1200" b="1" u="sng" kern="1200" baseline="0" dirty="0" smtClean="0">
                <a:solidFill>
                  <a:schemeClr val="tx1"/>
                </a:solidFill>
                <a:effectLst/>
                <a:latin typeface="+mn-lt"/>
                <a:ea typeface="+mn-ea"/>
                <a:cs typeface="+mn-cs"/>
              </a:rPr>
              <a:t> </a:t>
            </a:r>
            <a:endParaRPr lang="nl-BE" sz="1200" b="1" u="sng"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Deze vraag kan eveneens gesteld worden na een de ingebrachte </a:t>
            </a:r>
            <a:r>
              <a:rPr lang="nl-BE" sz="1200" kern="1200" dirty="0" err="1" smtClean="0">
                <a:solidFill>
                  <a:schemeClr val="tx1"/>
                </a:solidFill>
                <a:effectLst/>
                <a:latin typeface="+mn-lt"/>
                <a:ea typeface="+mn-ea"/>
                <a:cs typeface="+mn-cs"/>
              </a:rPr>
              <a:t>good</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practice</a:t>
            </a:r>
            <a:r>
              <a:rPr lang="nl-BE" sz="1200" kern="1200" dirty="0" smtClean="0">
                <a:solidFill>
                  <a:schemeClr val="tx1"/>
                </a:solidFill>
                <a:effectLst/>
                <a:latin typeface="+mn-lt"/>
                <a:ea typeface="+mn-ea"/>
                <a:cs typeface="+mn-cs"/>
              </a:rPr>
              <a:t>.  </a:t>
            </a:r>
            <a:r>
              <a:rPr lang="nl-BE" sz="1200" kern="1200" dirty="0" smtClean="0">
                <a:solidFill>
                  <a:schemeClr val="tx1"/>
                </a:solidFill>
                <a:effectLst/>
                <a:latin typeface="+mn-lt"/>
                <a:ea typeface="+mn-ea"/>
                <a:cs typeface="+mn-cs"/>
              </a:rPr>
              <a:t>Was dit gesprek voor jou nuttig?</a:t>
            </a:r>
          </a:p>
          <a:p>
            <a:r>
              <a:rPr lang="nl-BE" sz="1200" kern="1200" dirty="0" smtClean="0">
                <a:solidFill>
                  <a:schemeClr val="tx1"/>
                </a:solidFill>
                <a:effectLst/>
                <a:latin typeface="+mn-lt"/>
                <a:ea typeface="+mn-ea"/>
                <a:cs typeface="+mn-cs"/>
              </a:rPr>
              <a:t>Indien ja, wat was er nuttig? Hoe is dat bruikbaar?</a:t>
            </a:r>
          </a:p>
          <a:p>
            <a:r>
              <a:rPr lang="nl-BE" sz="1200" kern="1200" dirty="0" smtClean="0">
                <a:solidFill>
                  <a:schemeClr val="tx1"/>
                </a:solidFill>
                <a:effectLst/>
                <a:latin typeface="+mn-lt"/>
                <a:ea typeface="+mn-ea"/>
                <a:cs typeface="+mn-cs"/>
              </a:rPr>
              <a:t>Indien nee, wat zou nuttig zijn? </a:t>
            </a:r>
          </a:p>
          <a:p>
            <a:endParaRPr lang="nl-BE" sz="1200" b="1" i="1" kern="1200" dirty="0" smtClean="0">
              <a:solidFill>
                <a:srgbClr val="FF0000"/>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16</a:t>
            </a:fld>
            <a:endParaRPr lang="nl-NL"/>
          </a:p>
        </p:txBody>
      </p:sp>
    </p:spTree>
    <p:extLst>
      <p:ext uri="{BB962C8B-B14F-4D97-AF65-F5344CB8AC3E}">
        <p14:creationId xmlns:p14="http://schemas.microsoft.com/office/powerpoint/2010/main" val="3815066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baseline="0" dirty="0" smtClean="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17</a:t>
            </a:fld>
            <a:endParaRPr lang="nl-NL"/>
          </a:p>
        </p:txBody>
      </p:sp>
    </p:spTree>
    <p:extLst>
      <p:ext uri="{BB962C8B-B14F-4D97-AF65-F5344CB8AC3E}">
        <p14:creationId xmlns:p14="http://schemas.microsoft.com/office/powerpoint/2010/main" val="1932872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b="0" i="0" kern="1200" baseline="0" dirty="0" smtClean="0">
                <a:solidFill>
                  <a:schemeClr val="tx1"/>
                </a:solidFill>
                <a:effectLst/>
                <a:latin typeface="+mn-lt"/>
                <a:ea typeface="+mn-ea"/>
                <a:cs typeface="+mn-cs"/>
              </a:rPr>
              <a:t>Zie begeleide intervisie 2</a:t>
            </a:r>
          </a:p>
          <a:p>
            <a:pPr marL="0" marR="0" indent="0" algn="l" defTabSz="457200" rtl="0" eaLnBrk="1" fontAlgn="auto" latinLnBrk="0" hangingPunct="1">
              <a:lnSpc>
                <a:spcPct val="100000"/>
              </a:lnSpc>
              <a:spcBef>
                <a:spcPts val="0"/>
              </a:spcBef>
              <a:spcAft>
                <a:spcPts val="0"/>
              </a:spcAft>
              <a:buClrTx/>
              <a:buSzTx/>
              <a:buFontTx/>
              <a:buNone/>
              <a:tabLst/>
              <a:defRPr/>
            </a:pPr>
            <a:r>
              <a:rPr lang="nl-BE" sz="1200" b="0" i="1" kern="1200" baseline="0" dirty="0" smtClean="0">
                <a:solidFill>
                  <a:schemeClr val="tx1"/>
                </a:solidFill>
                <a:effectLst/>
                <a:latin typeface="+mn-lt"/>
                <a:ea typeface="+mn-ea"/>
                <a:cs typeface="+mn-cs"/>
              </a:rPr>
              <a:t>	</a:t>
            </a:r>
          </a:p>
          <a:p>
            <a:endParaRPr lang="nl-BE" sz="1200" b="1"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18</a:t>
            </a:fld>
            <a:endParaRPr lang="nl-NL"/>
          </a:p>
        </p:txBody>
      </p:sp>
    </p:spTree>
    <p:extLst>
      <p:ext uri="{BB962C8B-B14F-4D97-AF65-F5344CB8AC3E}">
        <p14:creationId xmlns:p14="http://schemas.microsoft.com/office/powerpoint/2010/main" val="2648566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b="0" i="0" kern="1200" baseline="0" dirty="0" smtClean="0">
                <a:solidFill>
                  <a:schemeClr val="tx1"/>
                </a:solidFill>
                <a:effectLst/>
                <a:latin typeface="+mn-lt"/>
                <a:ea typeface="+mn-ea"/>
                <a:cs typeface="+mn-cs"/>
              </a:rPr>
              <a:t>Zie begeleide intervisie 2</a:t>
            </a:r>
          </a:p>
          <a:p>
            <a:endParaRPr lang="nl-BE" sz="1200" b="1"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19</a:t>
            </a:fld>
            <a:endParaRPr lang="nl-NL"/>
          </a:p>
        </p:txBody>
      </p:sp>
    </p:spTree>
    <p:extLst>
      <p:ext uri="{BB962C8B-B14F-4D97-AF65-F5344CB8AC3E}">
        <p14:creationId xmlns:p14="http://schemas.microsoft.com/office/powerpoint/2010/main" val="264856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i="0" dirty="0" smtClean="0"/>
              <a:t>Logo gemaakt voor Eye Opener door Taco Bals</a:t>
            </a:r>
            <a:endParaRPr lang="nl-BE" b="0" i="0" dirty="0" smtClean="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2</a:t>
            </a:fld>
            <a:endParaRPr lang="nl-NL"/>
          </a:p>
        </p:txBody>
      </p:sp>
    </p:spTree>
    <p:extLst>
      <p:ext uri="{BB962C8B-B14F-4D97-AF65-F5344CB8AC3E}">
        <p14:creationId xmlns:p14="http://schemas.microsoft.com/office/powerpoint/2010/main" val="3912430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200" b="0" i="0" kern="1200" baseline="0" dirty="0" smtClean="0">
                <a:solidFill>
                  <a:schemeClr val="tx1"/>
                </a:solidFill>
                <a:effectLst/>
                <a:latin typeface="+mn-lt"/>
                <a:ea typeface="+mn-ea"/>
                <a:cs typeface="+mn-cs"/>
              </a:rPr>
              <a:t>Zie begeleide intervisie 2</a:t>
            </a: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20</a:t>
            </a:fld>
            <a:endParaRPr lang="nl-NL"/>
          </a:p>
        </p:txBody>
      </p:sp>
    </p:spTree>
    <p:extLst>
      <p:ext uri="{BB962C8B-B14F-4D97-AF65-F5344CB8AC3E}">
        <p14:creationId xmlns:p14="http://schemas.microsoft.com/office/powerpoint/2010/main" val="1981480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z="1200" b="0" i="0" kern="1200" baseline="0" dirty="0" smtClean="0">
                <a:solidFill>
                  <a:schemeClr val="tx1"/>
                </a:solidFill>
                <a:effectLst/>
                <a:latin typeface="+mn-lt"/>
                <a:ea typeface="+mn-ea"/>
                <a:cs typeface="+mn-cs"/>
              </a:rPr>
              <a:t>Zie begeleide intervisie 2</a:t>
            </a:r>
          </a:p>
          <a:p>
            <a:endParaRPr lang="nl-BE" sz="1200" b="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21</a:t>
            </a:fld>
            <a:endParaRPr lang="nl-NL"/>
          </a:p>
        </p:txBody>
      </p:sp>
    </p:spTree>
    <p:extLst>
      <p:ext uri="{BB962C8B-B14F-4D97-AF65-F5344CB8AC3E}">
        <p14:creationId xmlns:p14="http://schemas.microsoft.com/office/powerpoint/2010/main" val="2241929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Font typeface="Arial" panose="020B0604020202020204" pitchFamily="34" charset="0"/>
              <a:buNone/>
            </a:pPr>
            <a:r>
              <a:rPr lang="nl-NL" b="1" i="0" baseline="0" dirty="0" smtClean="0">
                <a:sym typeface="Wingdings" panose="05000000000000000000" pitchFamily="2" charset="2"/>
              </a:rPr>
              <a:t>Werkvorm: </a:t>
            </a:r>
            <a:r>
              <a:rPr lang="nl-NL" b="0" i="0" baseline="0" dirty="0" smtClean="0">
                <a:sym typeface="Wingdings" panose="05000000000000000000" pitchFamily="2" charset="2"/>
              </a:rPr>
              <a:t>Eerst individueel even laten bekijken, dan bespreken in duo / trio met één van de procesbegeleiders erbij.</a:t>
            </a:r>
          </a:p>
          <a:p>
            <a:pPr marL="0" indent="0">
              <a:buFont typeface="Arial" panose="020B0604020202020204" pitchFamily="34" charset="0"/>
              <a:buNone/>
            </a:pPr>
            <a:endParaRPr lang="nl-NL" b="0" i="0" baseline="0" dirty="0" smtClean="0">
              <a:sym typeface="Wingdings" panose="05000000000000000000" pitchFamily="2" charset="2"/>
            </a:endParaRPr>
          </a:p>
          <a:p>
            <a:pPr marL="0" indent="0">
              <a:buFont typeface="Arial" panose="020B0604020202020204" pitchFamily="34" charset="0"/>
              <a:buNone/>
            </a:pPr>
            <a:r>
              <a:rPr lang="nl-NL" b="1" i="1" baseline="0" dirty="0" smtClean="0">
                <a:sym typeface="Wingdings" panose="05000000000000000000" pitchFamily="2" charset="2"/>
              </a:rPr>
              <a:t>Opmerking</a:t>
            </a:r>
            <a:r>
              <a:rPr lang="nl-NL" b="0" i="0" baseline="0" dirty="0" smtClean="0">
                <a:sym typeface="Wingdings" panose="05000000000000000000" pitchFamily="2" charset="2"/>
              </a:rPr>
              <a:t>: ‘ja… én’ i.p.v. ‘ja… maar’: inspireren van elkaar (andere mogelijkheden benoemen, niet de beperkingen / barrières)</a:t>
            </a:r>
            <a:endParaRPr lang="nl-NL" b="0" i="0" dirty="0" smtClean="0">
              <a:sym typeface="Wingdings" panose="05000000000000000000" pitchFamily="2" charset="2"/>
            </a:endParaRPr>
          </a:p>
          <a:p>
            <a:pPr marL="171450" indent="-171450">
              <a:buFont typeface="Arial" panose="020B0604020202020204" pitchFamily="34" charset="0"/>
              <a:buChar char="•"/>
            </a:pPr>
            <a:endParaRPr lang="nl-NL" dirty="0" smtClean="0">
              <a:sym typeface="Wingdings" panose="05000000000000000000" pitchFamily="2" charset="2"/>
            </a:endParaRPr>
          </a:p>
          <a:p>
            <a:endParaRPr lang="nl-BE" sz="1200" b="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22</a:t>
            </a:fld>
            <a:endParaRPr lang="nl-NL"/>
          </a:p>
        </p:txBody>
      </p:sp>
    </p:spTree>
    <p:extLst>
      <p:ext uri="{BB962C8B-B14F-4D97-AF65-F5344CB8AC3E}">
        <p14:creationId xmlns:p14="http://schemas.microsoft.com/office/powerpoint/2010/main" val="2648566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b="0" baseline="0" dirty="0" smtClean="0"/>
              <a:t>Formuleer de </a:t>
            </a:r>
            <a:r>
              <a:rPr lang="nl-BE" b="1" baseline="0" dirty="0" smtClean="0"/>
              <a:t>kleine/grote acties </a:t>
            </a:r>
            <a:r>
              <a:rPr lang="nl-BE" b="0" baseline="0" dirty="0" smtClean="0"/>
              <a:t>die je zal ondernemen tegen volgende intervisie.</a:t>
            </a:r>
          </a:p>
          <a:p>
            <a:endParaRPr lang="nl-BE" sz="1200" b="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23</a:t>
            </a:fld>
            <a:endParaRPr lang="nl-NL"/>
          </a:p>
        </p:txBody>
      </p:sp>
    </p:spTree>
    <p:extLst>
      <p:ext uri="{BB962C8B-B14F-4D97-AF65-F5344CB8AC3E}">
        <p14:creationId xmlns:p14="http://schemas.microsoft.com/office/powerpoint/2010/main" val="3825659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200" b="0" kern="1200" dirty="0" smtClean="0">
                <a:solidFill>
                  <a:schemeClr val="tx1"/>
                </a:solidFill>
                <a:effectLst/>
                <a:latin typeface="+mn-lt"/>
                <a:ea typeface="+mn-ea"/>
                <a:cs typeface="+mn-cs"/>
              </a:rPr>
              <a:t>“Richt je op deuren,</a:t>
            </a:r>
            <a:r>
              <a:rPr lang="nl-BE" sz="1200" b="0" kern="1200" baseline="0" dirty="0" smtClean="0">
                <a:solidFill>
                  <a:schemeClr val="tx1"/>
                </a:solidFill>
                <a:effectLst/>
                <a:latin typeface="+mn-lt"/>
                <a:ea typeface="+mn-ea"/>
                <a:cs typeface="+mn-cs"/>
              </a:rPr>
              <a:t> niet op muren.”</a:t>
            </a:r>
            <a:endParaRPr lang="nl-BE" sz="1200" b="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24</a:t>
            </a:fld>
            <a:endParaRPr lang="nl-NL"/>
          </a:p>
        </p:txBody>
      </p:sp>
    </p:spTree>
    <p:extLst>
      <p:ext uri="{BB962C8B-B14F-4D97-AF65-F5344CB8AC3E}">
        <p14:creationId xmlns:p14="http://schemas.microsoft.com/office/powerpoint/2010/main" val="336130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3</a:t>
            </a:fld>
            <a:endParaRPr lang="nl-NL"/>
          </a:p>
        </p:txBody>
      </p:sp>
    </p:spTree>
    <p:extLst>
      <p:ext uri="{BB962C8B-B14F-4D97-AF65-F5344CB8AC3E}">
        <p14:creationId xmlns:p14="http://schemas.microsoft.com/office/powerpoint/2010/main" val="309836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dirty="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4</a:t>
            </a:fld>
            <a:endParaRPr lang="nl-NL"/>
          </a:p>
        </p:txBody>
      </p:sp>
    </p:spTree>
    <p:extLst>
      <p:ext uri="{BB962C8B-B14F-4D97-AF65-F5344CB8AC3E}">
        <p14:creationId xmlns:p14="http://schemas.microsoft.com/office/powerpoint/2010/main" val="428872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fr-FR" sz="1200" b="1" kern="1200" dirty="0" err="1" smtClean="0">
                <a:solidFill>
                  <a:schemeClr val="tx1"/>
                </a:solidFill>
                <a:effectLst/>
                <a:latin typeface="+mn-lt"/>
                <a:ea typeface="+mn-ea"/>
                <a:cs typeface="+mn-cs"/>
              </a:rPr>
              <a:t>Youtube</a:t>
            </a:r>
            <a:r>
              <a:rPr lang="fr-FR" sz="1200" b="1" kern="1200" dirty="0" smtClean="0">
                <a:solidFill>
                  <a:schemeClr val="tx1"/>
                </a:solidFill>
                <a:effectLst/>
                <a:latin typeface="+mn-lt"/>
                <a:ea typeface="+mn-ea"/>
                <a:cs typeface="+mn-cs"/>
              </a:rPr>
              <a:t>:</a:t>
            </a:r>
            <a:r>
              <a:rPr lang="fr-FR" sz="1200" b="1" kern="1200" baseline="0" dirty="0" smtClean="0">
                <a:solidFill>
                  <a:schemeClr val="tx1"/>
                </a:solidFill>
                <a:effectLst/>
                <a:latin typeface="+mn-lt"/>
                <a:ea typeface="+mn-ea"/>
                <a:cs typeface="+mn-cs"/>
              </a:rPr>
              <a:t> </a:t>
            </a:r>
            <a:r>
              <a:rPr lang="fr-FR" sz="1200" b="0" kern="1200" dirty="0" err="1" smtClean="0">
                <a:solidFill>
                  <a:schemeClr val="tx1"/>
                </a:solidFill>
                <a:effectLst/>
                <a:latin typeface="+mn-lt"/>
                <a:ea typeface="+mn-ea"/>
                <a:cs typeface="+mn-cs"/>
              </a:rPr>
              <a:t>Gepubliceerd</a:t>
            </a:r>
            <a:r>
              <a:rPr lang="fr-FR" sz="1200" b="0" kern="1200" dirty="0" smtClean="0">
                <a:solidFill>
                  <a:schemeClr val="tx1"/>
                </a:solidFill>
                <a:effectLst/>
                <a:latin typeface="+mn-lt"/>
                <a:ea typeface="+mn-ea"/>
                <a:cs typeface="+mn-cs"/>
              </a:rPr>
              <a:t> op 24 apr. 2014 </a:t>
            </a:r>
            <a:r>
              <a:rPr lang="fr-FR" sz="1200" b="0" kern="1200" dirty="0" err="1" smtClean="0">
                <a:solidFill>
                  <a:schemeClr val="tx1"/>
                </a:solidFill>
                <a:effectLst/>
                <a:latin typeface="+mn-lt"/>
                <a:ea typeface="+mn-ea"/>
                <a:cs typeface="+mn-cs"/>
              </a:rPr>
              <a:t>door</a:t>
            </a:r>
            <a:r>
              <a:rPr lang="fr-FR" sz="1200" b="0" kern="1200" dirty="0" smtClean="0">
                <a:solidFill>
                  <a:schemeClr val="tx1"/>
                </a:solidFill>
                <a:effectLst/>
                <a:latin typeface="+mn-lt"/>
                <a:ea typeface="+mn-ea"/>
                <a:cs typeface="+mn-cs"/>
              </a:rPr>
              <a:t> </a:t>
            </a:r>
            <a:r>
              <a:rPr lang="nl-BE" b="0" dirty="0" err="1" smtClean="0">
                <a:hlinkClick r:id="rId3"/>
              </a:rPr>
              <a:t>isabelle</a:t>
            </a:r>
            <a:r>
              <a:rPr lang="nl-BE" b="0" dirty="0" smtClean="0">
                <a:hlinkClick r:id="rId3"/>
              </a:rPr>
              <a:t> </a:t>
            </a:r>
            <a:r>
              <a:rPr lang="nl-BE" b="0" dirty="0" err="1" smtClean="0">
                <a:hlinkClick r:id="rId3"/>
              </a:rPr>
              <a:t>Briand</a:t>
            </a:r>
            <a:endParaRPr lang="fr-FR" sz="1200" b="0" kern="1200" dirty="0" smtClean="0">
              <a:solidFill>
                <a:schemeClr val="tx1"/>
              </a:solidFill>
              <a:effectLst/>
              <a:latin typeface="+mn-lt"/>
              <a:ea typeface="+mn-ea"/>
              <a:cs typeface="+mn-cs"/>
            </a:endParaRPr>
          </a:p>
          <a:p>
            <a:r>
              <a:rPr lang="fr-FR" sz="1200" b="0" kern="1200" dirty="0" smtClean="0">
                <a:solidFill>
                  <a:schemeClr val="tx1"/>
                </a:solidFill>
                <a:effectLst/>
                <a:latin typeface="+mn-lt"/>
                <a:ea typeface="+mn-ea"/>
                <a:cs typeface="+mn-cs"/>
              </a:rPr>
              <a:t>Film d’animation réalisé par les CE2 de </a:t>
            </a:r>
            <a:r>
              <a:rPr lang="fr-FR" sz="1200" b="0" kern="1200" dirty="0" err="1" smtClean="0">
                <a:solidFill>
                  <a:schemeClr val="tx1"/>
                </a:solidFill>
                <a:effectLst/>
                <a:latin typeface="+mn-lt"/>
                <a:ea typeface="+mn-ea"/>
                <a:cs typeface="+mn-cs"/>
              </a:rPr>
              <a:t>Chanceaux</a:t>
            </a:r>
            <a:r>
              <a:rPr lang="fr-FR" sz="1200" b="0" kern="1200" dirty="0" smtClean="0">
                <a:solidFill>
                  <a:schemeClr val="tx1"/>
                </a:solidFill>
                <a:effectLst/>
                <a:latin typeface="+mn-lt"/>
                <a:ea typeface="+mn-ea"/>
                <a:cs typeface="+mn-cs"/>
              </a:rPr>
              <a:t> sur </a:t>
            </a:r>
            <a:r>
              <a:rPr lang="fr-FR" sz="1200" b="0" kern="1200" dirty="0" err="1" smtClean="0">
                <a:solidFill>
                  <a:schemeClr val="tx1"/>
                </a:solidFill>
                <a:effectLst/>
                <a:latin typeface="+mn-lt"/>
                <a:ea typeface="+mn-ea"/>
                <a:cs typeface="+mn-cs"/>
              </a:rPr>
              <a:t>Choisille</a:t>
            </a:r>
            <a:r>
              <a:rPr lang="fr-FR" sz="1200" b="0" kern="1200" dirty="0" smtClean="0">
                <a:solidFill>
                  <a:schemeClr val="tx1"/>
                </a:solidFill>
                <a:effectLst/>
                <a:latin typeface="+mn-lt"/>
                <a:ea typeface="+mn-ea"/>
                <a:cs typeface="+mn-cs"/>
              </a:rPr>
              <a:t> d'après un album de Jérôme </a:t>
            </a:r>
            <a:r>
              <a:rPr lang="fr-FR" sz="1200" b="0" kern="1200" dirty="0" err="1" smtClean="0">
                <a:solidFill>
                  <a:schemeClr val="tx1"/>
                </a:solidFill>
                <a:effectLst/>
                <a:latin typeface="+mn-lt"/>
                <a:ea typeface="+mn-ea"/>
                <a:cs typeface="+mn-cs"/>
              </a:rPr>
              <a:t>Ruillier</a:t>
            </a:r>
            <a:r>
              <a:rPr lang="fr-FR" sz="1200" b="0" kern="1200" dirty="0" smtClean="0">
                <a:solidFill>
                  <a:schemeClr val="tx1"/>
                </a:solidFill>
                <a:effectLst/>
                <a:latin typeface="+mn-lt"/>
                <a:ea typeface="+mn-ea"/>
                <a:cs typeface="+mn-cs"/>
              </a:rPr>
              <a:t> (2004)</a:t>
            </a:r>
          </a:p>
          <a:p>
            <a:pPr marL="0" marR="0" indent="0" algn="l" defTabSz="457200" rtl="0" eaLnBrk="1" fontAlgn="auto" latinLnBrk="0" hangingPunct="1">
              <a:lnSpc>
                <a:spcPct val="100000"/>
              </a:lnSpc>
              <a:spcBef>
                <a:spcPts val="0"/>
              </a:spcBef>
              <a:spcAft>
                <a:spcPts val="0"/>
              </a:spcAft>
              <a:buClrTx/>
              <a:buSzTx/>
              <a:buFontTx/>
              <a:buNone/>
              <a:tabLst/>
              <a:defRPr/>
            </a:pPr>
            <a:r>
              <a:rPr lang="nl-BE" sz="1200" b="0" kern="1200" dirty="0" smtClean="0">
                <a:solidFill>
                  <a:schemeClr val="tx1"/>
                </a:solidFill>
                <a:effectLst/>
                <a:latin typeface="+mn-lt"/>
                <a:ea typeface="+mn-ea"/>
                <a:cs typeface="+mn-cs"/>
              </a:rPr>
              <a:t>https://www.youtube.com/watch?v=7o2gk0bS2Pw</a:t>
            </a:r>
          </a:p>
          <a:p>
            <a:pPr marL="0" marR="0" indent="0" algn="l" defTabSz="457200" rtl="0" eaLnBrk="1" fontAlgn="auto" latinLnBrk="0" hangingPunct="1">
              <a:lnSpc>
                <a:spcPct val="100000"/>
              </a:lnSpc>
              <a:spcBef>
                <a:spcPts val="0"/>
              </a:spcBef>
              <a:spcAft>
                <a:spcPts val="0"/>
              </a:spcAft>
              <a:buClrTx/>
              <a:buSzTx/>
              <a:buFontTx/>
              <a:buNone/>
              <a:tabLst/>
              <a:defRPr/>
            </a:pPr>
            <a:r>
              <a:rPr lang="nl-BE" sz="1200" b="0" kern="1200" dirty="0" smtClean="0">
                <a:solidFill>
                  <a:schemeClr val="tx1"/>
                </a:solidFill>
                <a:effectLst/>
                <a:latin typeface="+mn-lt"/>
                <a:ea typeface="+mn-ea"/>
                <a:cs typeface="+mn-cs"/>
              </a:rPr>
              <a:t>Duur:</a:t>
            </a:r>
            <a:r>
              <a:rPr lang="nl-BE" sz="1200" b="0" kern="1200" baseline="0" dirty="0" smtClean="0">
                <a:solidFill>
                  <a:schemeClr val="tx1"/>
                </a:solidFill>
                <a:effectLst/>
                <a:latin typeface="+mn-lt"/>
                <a:ea typeface="+mn-ea"/>
                <a:cs typeface="+mn-cs"/>
              </a:rPr>
              <a:t> 2’30</a:t>
            </a:r>
          </a:p>
          <a:p>
            <a:pPr marL="0" marR="0" indent="0" algn="l" defTabSz="457200" rtl="0" eaLnBrk="1" fontAlgn="auto" latinLnBrk="0" hangingPunct="1">
              <a:lnSpc>
                <a:spcPct val="100000"/>
              </a:lnSpc>
              <a:spcBef>
                <a:spcPts val="0"/>
              </a:spcBef>
              <a:spcAft>
                <a:spcPts val="0"/>
              </a:spcAft>
              <a:buClrTx/>
              <a:buSzTx/>
              <a:buFontTx/>
              <a:buNone/>
              <a:tabLst/>
              <a:defRPr/>
            </a:pPr>
            <a:endParaRPr lang="nl-BE"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l-BE" sz="1200" b="0" kern="1200" baseline="0" dirty="0" smtClean="0">
                <a:solidFill>
                  <a:schemeClr val="tx1"/>
                </a:solidFill>
                <a:effectLst/>
                <a:latin typeface="+mn-lt"/>
                <a:ea typeface="+mn-ea"/>
                <a:cs typeface="+mn-cs"/>
              </a:rPr>
              <a:t>Link met </a:t>
            </a:r>
            <a:r>
              <a:rPr lang="nl-BE" sz="1200" b="1" kern="1200" baseline="0" dirty="0" smtClean="0">
                <a:solidFill>
                  <a:schemeClr val="tx1"/>
                </a:solidFill>
                <a:effectLst/>
                <a:latin typeface="+mn-lt"/>
                <a:ea typeface="+mn-ea"/>
                <a:cs typeface="+mn-cs"/>
              </a:rPr>
              <a:t>omgaan met diversiteit </a:t>
            </a:r>
            <a:r>
              <a:rPr lang="nl-BE" sz="1200" b="0" kern="1200" baseline="0" dirty="0" smtClean="0">
                <a:solidFill>
                  <a:schemeClr val="tx1"/>
                </a:solidFill>
                <a:effectLst/>
                <a:latin typeface="+mn-lt"/>
                <a:ea typeface="+mn-ea"/>
                <a:cs typeface="+mn-cs"/>
              </a:rPr>
              <a:t>binnen stagebegeleiding?</a:t>
            </a:r>
          </a:p>
          <a:p>
            <a:endParaRPr lang="fr-FR" sz="1200" b="1"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p>
          <a:p>
            <a:endParaRPr lang="nl-BE" sz="1200" b="1"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5</a:t>
            </a:fld>
            <a:endParaRPr lang="nl-NL"/>
          </a:p>
        </p:txBody>
      </p:sp>
    </p:spTree>
    <p:extLst>
      <p:ext uri="{BB962C8B-B14F-4D97-AF65-F5344CB8AC3E}">
        <p14:creationId xmlns:p14="http://schemas.microsoft.com/office/powerpoint/2010/main" val="264463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6</a:t>
            </a:fld>
            <a:endParaRPr lang="nl-NL"/>
          </a:p>
        </p:txBody>
      </p:sp>
    </p:spTree>
    <p:extLst>
      <p:ext uri="{BB962C8B-B14F-4D97-AF65-F5344CB8AC3E}">
        <p14:creationId xmlns:p14="http://schemas.microsoft.com/office/powerpoint/2010/main" val="428872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aseline="0" dirty="0" smtClean="0"/>
          </a:p>
          <a:p>
            <a:endParaRPr lang="nl-BE" dirty="0" smtClean="0"/>
          </a:p>
          <a:p>
            <a:pPr lvl="0"/>
            <a:endParaRPr lang="nl-BE" baseline="0" dirty="0" smtClean="0"/>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7</a:t>
            </a:fld>
            <a:endParaRPr lang="nl-NL"/>
          </a:p>
        </p:txBody>
      </p:sp>
    </p:spTree>
    <p:extLst>
      <p:ext uri="{BB962C8B-B14F-4D97-AF65-F5344CB8AC3E}">
        <p14:creationId xmlns:p14="http://schemas.microsoft.com/office/powerpoint/2010/main" val="321836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baseline="0" dirty="0" smtClean="0"/>
              <a:t>© tekst-plaatjes.com </a:t>
            </a:r>
          </a:p>
          <a:p>
            <a:r>
              <a:rPr lang="nl-BE" b="1" baseline="0" dirty="0" smtClean="0"/>
              <a:t>Aanvullend:  </a:t>
            </a:r>
            <a:r>
              <a:rPr lang="nl-BE" b="0" baseline="0" dirty="0" smtClean="0"/>
              <a:t>Tekst ‘Inspiratie uit het oplossingsgericht coachen’</a:t>
            </a: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8</a:t>
            </a:fld>
            <a:endParaRPr lang="nl-NL"/>
          </a:p>
        </p:txBody>
      </p:sp>
    </p:spTree>
    <p:extLst>
      <p:ext uri="{BB962C8B-B14F-4D97-AF65-F5344CB8AC3E}">
        <p14:creationId xmlns:p14="http://schemas.microsoft.com/office/powerpoint/2010/main" val="383810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nl-BE" sz="1200" b="0" kern="1200" dirty="0" smtClean="0">
              <a:solidFill>
                <a:schemeClr val="tx1"/>
              </a:solidFill>
              <a:effectLst/>
              <a:latin typeface="+mn-lt"/>
              <a:ea typeface="+mn-ea"/>
              <a:cs typeface="+mn-cs"/>
            </a:endParaRPr>
          </a:p>
          <a:p>
            <a:endParaRPr lang="nl-BE" sz="1200" b="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47539D7-6380-4545-8F0D-96A643FD9C0D}" type="slidenum">
              <a:rPr lang="nl-NL" smtClean="0"/>
              <a:pPr/>
              <a:t>9</a:t>
            </a:fld>
            <a:endParaRPr lang="nl-NL"/>
          </a:p>
        </p:txBody>
      </p:sp>
    </p:spTree>
    <p:extLst>
      <p:ext uri="{BB962C8B-B14F-4D97-AF65-F5344CB8AC3E}">
        <p14:creationId xmlns:p14="http://schemas.microsoft.com/office/powerpoint/2010/main" val="3522801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acultair start">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92288" y="4736186"/>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8" name="Tijdelijke aanduiding voor datum 3"/>
          <p:cNvSpPr>
            <a:spLocks noGrp="1"/>
          </p:cNvSpPr>
          <p:nvPr>
            <p:ph type="dt" sz="half" idx="10"/>
          </p:nvPr>
        </p:nvSpPr>
        <p:spPr>
          <a:xfrm>
            <a:off x="1943562" y="6262280"/>
            <a:ext cx="906874" cy="365125"/>
          </a:xfrm>
          <a:prstGeom prst="rect">
            <a:avLst/>
          </a:prstGeom>
        </p:spPr>
        <p:txBody>
          <a:bodyPr lIns="0" tIns="0" rIns="0" bIns="0" anchor="b" anchorCtr="0"/>
          <a:lstStyle>
            <a:lvl1pPr>
              <a:defRPr>
                <a:solidFill>
                  <a:schemeClr val="bg1">
                    <a:lumMod val="50000"/>
                  </a:schemeClr>
                </a:solidFill>
              </a:defRPr>
            </a:lvl1pPr>
          </a:lstStyle>
          <a:p>
            <a:fld id="{8E1CAC82-8AB8-2649-9D4F-2F8AA02F9986}" type="datetime1">
              <a:rPr lang="nl-NL" smtClean="0"/>
              <a:pPr/>
              <a:t>27-8-2015</a:t>
            </a:fld>
            <a:endParaRPr lang="nl-NL" dirty="0"/>
          </a:p>
        </p:txBody>
      </p:sp>
      <p:sp>
        <p:nvSpPr>
          <p:cNvPr id="9" name="Tijdelijke aanduiding voor dianummer 5"/>
          <p:cNvSpPr>
            <a:spLocks noGrp="1"/>
          </p:cNvSpPr>
          <p:nvPr>
            <p:ph type="sldNum" sz="quarter" idx="12"/>
          </p:nvPr>
        </p:nvSpPr>
        <p:spPr>
          <a:xfrm>
            <a:off x="8146814" y="6262280"/>
            <a:ext cx="539985" cy="365125"/>
          </a:xfrm>
          <a:prstGeom prst="rect">
            <a:avLst/>
          </a:prstGeom>
        </p:spPr>
        <p:txBody>
          <a:bodyPr lIns="0" tIns="0" rIns="0" bIns="0" anchor="b" anchorCtr="0"/>
          <a:lstStyle>
            <a:lvl1pPr>
              <a:defRPr>
                <a:solidFill>
                  <a:srgbClr val="7F7F7F"/>
                </a:solidFill>
              </a:defRPr>
            </a:lvl1pPr>
          </a:lstStyle>
          <a:p>
            <a:fld id="{E37E43B8-31A3-E844-86FC-F582969E088E}" type="slidenum">
              <a:rPr lang="nl-NL" smtClean="0"/>
              <a:pPr/>
              <a:t>‹nr.›</a:t>
            </a:fld>
            <a:endParaRPr lang="nl-NL"/>
          </a:p>
        </p:txBody>
      </p:sp>
      <p:sp>
        <p:nvSpPr>
          <p:cNvPr id="10" name="Tijdelijke aanduiding voor voettekst 5"/>
          <p:cNvSpPr>
            <a:spLocks noGrp="1"/>
          </p:cNvSpPr>
          <p:nvPr>
            <p:ph type="ftr" sz="quarter" idx="11"/>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57200" y="4205110"/>
            <a:ext cx="8229600" cy="1111503"/>
          </a:xfrm>
        </p:spPr>
        <p:txBody>
          <a:bodyPr lIns="0" tIns="0" rIns="0" bIns="0" anchor="b" anchorCtr="0">
            <a:normAutofit/>
          </a:bodyPr>
          <a:lstStyle>
            <a:lvl1pPr algn="l">
              <a:defRPr sz="4000">
                <a:solidFill>
                  <a:schemeClr val="accent3"/>
                </a:solidFill>
              </a:defRPr>
            </a:lvl1pPr>
          </a:lstStyle>
          <a:p>
            <a:r>
              <a:rPr lang="nl-NL" smtClean="0"/>
              <a:t>Klik om de stijl te bewerken</a:t>
            </a:r>
            <a:endParaRPr lang="nl-NL" dirty="0"/>
          </a:p>
        </p:txBody>
      </p:sp>
      <p:sp>
        <p:nvSpPr>
          <p:cNvPr id="3" name="Subtitel 2"/>
          <p:cNvSpPr>
            <a:spLocks noGrp="1"/>
          </p:cNvSpPr>
          <p:nvPr>
            <p:ph type="subTitle" idx="1" hasCustomPrompt="1"/>
          </p:nvPr>
        </p:nvSpPr>
        <p:spPr>
          <a:xfrm>
            <a:off x="457200" y="5363649"/>
            <a:ext cx="8229600" cy="1494351"/>
          </a:xfrm>
        </p:spPr>
        <p:txBody>
          <a:bodyPr lIns="0" tIns="0" rIns="0" bIns="0">
            <a:normAutofit/>
          </a:bodyPr>
          <a:lstStyle>
            <a:lvl1pPr marL="0" indent="0" algn="l">
              <a:buNone/>
              <a:defRPr sz="2400">
                <a:solidFill>
                  <a:srgbClr val="009C7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smtClean="0"/>
              <a:t>Subtitel</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3571" y="452931"/>
            <a:ext cx="8007583" cy="1362075"/>
          </a:xfrm>
        </p:spPr>
        <p:txBody>
          <a:bodyPr rIns="0" anchor="t"/>
          <a:lstStyle>
            <a:lvl1pPr algn="l">
              <a:defRPr sz="4000" b="0" cap="none">
                <a:solidFill>
                  <a:schemeClr val="bg1"/>
                </a:solidFill>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543572" y="2156619"/>
            <a:ext cx="8007582" cy="1500187"/>
          </a:xfrm>
        </p:spPr>
        <p:txBody>
          <a:bodyPr anchor="t" anchorCtr="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10" name="Rechthoek 9"/>
          <p:cNvSpPr/>
          <p:nvPr userDrawn="1"/>
        </p:nvSpPr>
        <p:spPr>
          <a:xfrm>
            <a:off x="360000" y="360000"/>
            <a:ext cx="8424000" cy="6138000"/>
          </a:xfrm>
          <a:prstGeom prst="rect">
            <a:avLst/>
          </a:prstGeom>
          <a:no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7446255" y="6067777"/>
            <a:ext cx="1104900" cy="254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lIns="0" tIns="0" rIns="0" bIns="0" anchor="t" anchorCtr="0"/>
          <a:lstStyle>
            <a:lvl1pPr>
              <a:defRPr>
                <a:solidFill>
                  <a:srgbClr val="009C7C"/>
                </a:solidFill>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lIns="0" tIns="0" rIns="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1943562" y="6262280"/>
            <a:ext cx="906874" cy="365125"/>
          </a:xfrm>
          <a:prstGeom prst="rect">
            <a:avLst/>
          </a:prstGeom>
        </p:spPr>
        <p:txBody>
          <a:bodyPr lIns="0" tIns="0" rIns="0" bIns="0" anchor="b" anchorCtr="0"/>
          <a:lstStyle>
            <a:lvl1pPr>
              <a:defRPr>
                <a:solidFill>
                  <a:schemeClr val="bg1">
                    <a:lumMod val="50000"/>
                  </a:schemeClr>
                </a:solidFill>
              </a:defRPr>
            </a:lvl1pPr>
          </a:lstStyle>
          <a:p>
            <a:fld id="{5D70CC12-458C-C347-B253-73C2BCC62B96}" type="datetime1">
              <a:rPr lang="nl-NL" smtClean="0"/>
              <a:pPr/>
              <a:t>27-8-2015</a:t>
            </a:fld>
            <a:endParaRPr lang="nl-NL" dirty="0"/>
          </a:p>
        </p:txBody>
      </p:sp>
      <p:sp>
        <p:nvSpPr>
          <p:cNvPr id="6" name="Tijdelijke aanduiding voor dianummer 5"/>
          <p:cNvSpPr>
            <a:spLocks noGrp="1"/>
          </p:cNvSpPr>
          <p:nvPr>
            <p:ph type="sldNum" sz="quarter" idx="12"/>
          </p:nvPr>
        </p:nvSpPr>
        <p:spPr>
          <a:xfrm>
            <a:off x="8146814" y="6262280"/>
            <a:ext cx="539985" cy="365125"/>
          </a:xfrm>
          <a:prstGeom prst="rect">
            <a:avLst/>
          </a:prstGeom>
        </p:spPr>
        <p:txBody>
          <a:bodyPr lIns="0" tIns="0" rIns="0" bIns="0" anchor="b" anchorCtr="0"/>
          <a:lstStyle>
            <a:lvl1pPr>
              <a:defRPr>
                <a:solidFill>
                  <a:srgbClr val="7F7F7F"/>
                </a:solidFill>
              </a:defRPr>
            </a:lvl1pPr>
          </a:lstStyle>
          <a:p>
            <a:fld id="{E37E43B8-31A3-E844-86FC-F582969E088E}" type="slidenum">
              <a:rPr lang="nl-NL" smtClean="0"/>
              <a:pPr/>
              <a:t>‹nr.›</a:t>
            </a:fld>
            <a:endParaRPr lang="nl-NL"/>
          </a:p>
        </p:txBody>
      </p:sp>
      <p:sp>
        <p:nvSpPr>
          <p:cNvPr id="7" name="Tijdelijke aanduiding voor voettekst 5"/>
          <p:cNvSpPr>
            <a:spLocks noGrp="1"/>
          </p:cNvSpPr>
          <p:nvPr>
            <p:ph type="ftr" sz="quarter" idx="11"/>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half" idx="1"/>
          </p:nvPr>
        </p:nvSpPr>
        <p:spPr>
          <a:xfrm>
            <a:off x="457200" y="140695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40695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datum 3"/>
          <p:cNvSpPr>
            <a:spLocks noGrp="1"/>
          </p:cNvSpPr>
          <p:nvPr>
            <p:ph type="dt" sz="half" idx="10"/>
          </p:nvPr>
        </p:nvSpPr>
        <p:spPr>
          <a:xfrm>
            <a:off x="1943562" y="6262280"/>
            <a:ext cx="906874" cy="365125"/>
          </a:xfrm>
          <a:prstGeom prst="rect">
            <a:avLst/>
          </a:prstGeom>
        </p:spPr>
        <p:txBody>
          <a:bodyPr lIns="0" tIns="0" rIns="0" bIns="0" anchor="b" anchorCtr="0"/>
          <a:lstStyle>
            <a:lvl1pPr>
              <a:defRPr>
                <a:solidFill>
                  <a:schemeClr val="bg1">
                    <a:lumMod val="50000"/>
                  </a:schemeClr>
                </a:solidFill>
              </a:defRPr>
            </a:lvl1pPr>
          </a:lstStyle>
          <a:p>
            <a:fld id="{526493D7-69B5-1B4E-8784-105A74B8ED69}" type="datetime1">
              <a:rPr lang="nl-NL" smtClean="0"/>
              <a:pPr/>
              <a:t>27-8-2015</a:t>
            </a:fld>
            <a:endParaRPr lang="nl-NL" dirty="0"/>
          </a:p>
        </p:txBody>
      </p:sp>
      <p:sp>
        <p:nvSpPr>
          <p:cNvPr id="9" name="Tijdelijke aanduiding voor dianummer 5"/>
          <p:cNvSpPr>
            <a:spLocks noGrp="1"/>
          </p:cNvSpPr>
          <p:nvPr>
            <p:ph type="sldNum" sz="quarter" idx="12"/>
          </p:nvPr>
        </p:nvSpPr>
        <p:spPr>
          <a:xfrm>
            <a:off x="8146814" y="6262280"/>
            <a:ext cx="539985" cy="365125"/>
          </a:xfrm>
          <a:prstGeom prst="rect">
            <a:avLst/>
          </a:prstGeom>
        </p:spPr>
        <p:txBody>
          <a:bodyPr lIns="0" tIns="0" rIns="0" bIns="0" anchor="b" anchorCtr="0"/>
          <a:lstStyle>
            <a:lvl1pPr>
              <a:defRPr>
                <a:solidFill>
                  <a:srgbClr val="7F7F7F"/>
                </a:solidFill>
              </a:defRPr>
            </a:lvl1pPr>
          </a:lstStyle>
          <a:p>
            <a:fld id="{E37E43B8-31A3-E844-86FC-F582969E088E}" type="slidenum">
              <a:rPr lang="nl-NL" smtClean="0"/>
              <a:pPr/>
              <a:t>‹nr.›</a:t>
            </a:fld>
            <a:endParaRPr lang="nl-NL"/>
          </a:p>
        </p:txBody>
      </p:sp>
      <p:sp>
        <p:nvSpPr>
          <p:cNvPr id="10" name="Tijdelijke aanduiding voor voettekst 5"/>
          <p:cNvSpPr>
            <a:spLocks noGrp="1"/>
          </p:cNvSpPr>
          <p:nvPr>
            <p:ph type="ftr" sz="quarter" idx="11"/>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222245"/>
            <a:ext cx="4040188" cy="639762"/>
          </a:xfr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93562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222245"/>
            <a:ext cx="4041775" cy="639762"/>
          </a:xfrm>
        </p:spPr>
        <p:txBody>
          <a:bodyPr anchor="b"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193562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10" name="Tijdelijke aanduiding voor datum 3"/>
          <p:cNvSpPr>
            <a:spLocks noGrp="1"/>
          </p:cNvSpPr>
          <p:nvPr>
            <p:ph type="dt" sz="half" idx="10"/>
          </p:nvPr>
        </p:nvSpPr>
        <p:spPr>
          <a:xfrm>
            <a:off x="1943562" y="6262280"/>
            <a:ext cx="906874" cy="365125"/>
          </a:xfrm>
          <a:prstGeom prst="rect">
            <a:avLst/>
          </a:prstGeom>
        </p:spPr>
        <p:txBody>
          <a:bodyPr lIns="0" tIns="0" rIns="0" bIns="0" anchor="b" anchorCtr="0"/>
          <a:lstStyle>
            <a:lvl1pPr>
              <a:defRPr>
                <a:solidFill>
                  <a:schemeClr val="bg1">
                    <a:lumMod val="50000"/>
                  </a:schemeClr>
                </a:solidFill>
              </a:defRPr>
            </a:lvl1pPr>
          </a:lstStyle>
          <a:p>
            <a:fld id="{DCC716D2-15B6-6E43-A8E2-B41B7A9641EB}" type="datetime1">
              <a:rPr lang="nl-NL" smtClean="0"/>
              <a:pPr/>
              <a:t>27-8-2015</a:t>
            </a:fld>
            <a:endParaRPr lang="nl-NL" dirty="0"/>
          </a:p>
        </p:txBody>
      </p:sp>
      <p:sp>
        <p:nvSpPr>
          <p:cNvPr id="11" name="Tijdelijke aanduiding voor dianummer 5"/>
          <p:cNvSpPr>
            <a:spLocks noGrp="1"/>
          </p:cNvSpPr>
          <p:nvPr>
            <p:ph type="sldNum" sz="quarter" idx="12"/>
          </p:nvPr>
        </p:nvSpPr>
        <p:spPr>
          <a:xfrm>
            <a:off x="8146814" y="6262280"/>
            <a:ext cx="539985" cy="365125"/>
          </a:xfrm>
          <a:prstGeom prst="rect">
            <a:avLst/>
          </a:prstGeom>
        </p:spPr>
        <p:txBody>
          <a:bodyPr lIns="0" tIns="0" rIns="0" bIns="0" anchor="b" anchorCtr="0"/>
          <a:lstStyle>
            <a:lvl1pPr>
              <a:defRPr>
                <a:solidFill>
                  <a:srgbClr val="7F7F7F"/>
                </a:solidFill>
              </a:defRPr>
            </a:lvl1pPr>
          </a:lstStyle>
          <a:p>
            <a:fld id="{E37E43B8-31A3-E844-86FC-F582969E088E}" type="slidenum">
              <a:rPr lang="nl-NL" smtClean="0"/>
              <a:pPr/>
              <a:t>‹nr.›</a:t>
            </a:fld>
            <a:endParaRPr lang="nl-NL"/>
          </a:p>
        </p:txBody>
      </p:sp>
      <p:sp>
        <p:nvSpPr>
          <p:cNvPr id="12" name="Tijdelijke aanduiding voor voettekst 5"/>
          <p:cNvSpPr>
            <a:spLocks noGrp="1"/>
          </p:cNvSpPr>
          <p:nvPr>
            <p:ph type="ftr" sz="quarter" idx="11"/>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6" name="Tijdelijke aanduiding voor datum 3"/>
          <p:cNvSpPr>
            <a:spLocks noGrp="1"/>
          </p:cNvSpPr>
          <p:nvPr>
            <p:ph type="dt" sz="half" idx="10"/>
          </p:nvPr>
        </p:nvSpPr>
        <p:spPr>
          <a:xfrm>
            <a:off x="1943562" y="6262280"/>
            <a:ext cx="906874" cy="365125"/>
          </a:xfrm>
          <a:prstGeom prst="rect">
            <a:avLst/>
          </a:prstGeom>
        </p:spPr>
        <p:txBody>
          <a:bodyPr lIns="0" tIns="0" rIns="0" bIns="0" anchor="b" anchorCtr="0"/>
          <a:lstStyle>
            <a:lvl1pPr>
              <a:defRPr>
                <a:solidFill>
                  <a:schemeClr val="bg1">
                    <a:lumMod val="50000"/>
                  </a:schemeClr>
                </a:solidFill>
              </a:defRPr>
            </a:lvl1pPr>
          </a:lstStyle>
          <a:p>
            <a:fld id="{E849D545-608D-2A4B-A988-52811490AFE4}" type="datetime1">
              <a:rPr lang="nl-NL" smtClean="0"/>
              <a:pPr/>
              <a:t>27-8-2015</a:t>
            </a:fld>
            <a:endParaRPr lang="nl-NL" dirty="0"/>
          </a:p>
        </p:txBody>
      </p:sp>
      <p:sp>
        <p:nvSpPr>
          <p:cNvPr id="7" name="Tijdelijke aanduiding voor dianummer 5"/>
          <p:cNvSpPr>
            <a:spLocks noGrp="1"/>
          </p:cNvSpPr>
          <p:nvPr>
            <p:ph type="sldNum" sz="quarter" idx="12"/>
          </p:nvPr>
        </p:nvSpPr>
        <p:spPr>
          <a:xfrm>
            <a:off x="8146814" y="6262280"/>
            <a:ext cx="539985" cy="365125"/>
          </a:xfrm>
          <a:prstGeom prst="rect">
            <a:avLst/>
          </a:prstGeom>
        </p:spPr>
        <p:txBody>
          <a:bodyPr lIns="0" tIns="0" rIns="0" bIns="0" anchor="b" anchorCtr="0"/>
          <a:lstStyle>
            <a:lvl1pPr>
              <a:defRPr>
                <a:solidFill>
                  <a:srgbClr val="7F7F7F"/>
                </a:solidFill>
              </a:defRPr>
            </a:lvl1pPr>
          </a:lstStyle>
          <a:p>
            <a:fld id="{E37E43B8-31A3-E844-86FC-F582969E088E}" type="slidenum">
              <a:rPr lang="nl-NL" smtClean="0"/>
              <a:pPr/>
              <a:t>‹nr.›</a:t>
            </a:fld>
            <a:endParaRPr lang="nl-NL"/>
          </a:p>
        </p:txBody>
      </p:sp>
      <p:sp>
        <p:nvSpPr>
          <p:cNvPr id="8" name="Tijdelijke aanduiding voor voettekst 5"/>
          <p:cNvSpPr>
            <a:spLocks noGrp="1"/>
          </p:cNvSpPr>
          <p:nvPr>
            <p:ph type="ftr" sz="quarter" idx="11"/>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jdelijke aanduiding voor datum 3"/>
          <p:cNvSpPr>
            <a:spLocks noGrp="1"/>
          </p:cNvSpPr>
          <p:nvPr>
            <p:ph type="dt" sz="half" idx="10"/>
          </p:nvPr>
        </p:nvSpPr>
        <p:spPr>
          <a:xfrm>
            <a:off x="1943562" y="6262280"/>
            <a:ext cx="906874" cy="365125"/>
          </a:xfrm>
          <a:prstGeom prst="rect">
            <a:avLst/>
          </a:prstGeom>
        </p:spPr>
        <p:txBody>
          <a:bodyPr lIns="0" tIns="0" rIns="0" bIns="0" anchor="b" anchorCtr="0"/>
          <a:lstStyle>
            <a:lvl1pPr>
              <a:defRPr>
                <a:solidFill>
                  <a:schemeClr val="bg1">
                    <a:lumMod val="50000"/>
                  </a:schemeClr>
                </a:solidFill>
              </a:defRPr>
            </a:lvl1pPr>
          </a:lstStyle>
          <a:p>
            <a:fld id="{4D6A6E94-3125-D446-B573-AA3BDD830CF2}" type="datetime1">
              <a:rPr lang="nl-NL" smtClean="0"/>
              <a:pPr/>
              <a:t>27-8-2015</a:t>
            </a:fld>
            <a:endParaRPr lang="nl-NL" dirty="0"/>
          </a:p>
        </p:txBody>
      </p:sp>
      <p:sp>
        <p:nvSpPr>
          <p:cNvPr id="6" name="Tijdelijke aanduiding voor dianummer 5"/>
          <p:cNvSpPr>
            <a:spLocks noGrp="1"/>
          </p:cNvSpPr>
          <p:nvPr>
            <p:ph type="sldNum" sz="quarter" idx="12"/>
          </p:nvPr>
        </p:nvSpPr>
        <p:spPr>
          <a:xfrm>
            <a:off x="8146814" y="6262280"/>
            <a:ext cx="539985" cy="365125"/>
          </a:xfrm>
          <a:prstGeom prst="rect">
            <a:avLst/>
          </a:prstGeom>
        </p:spPr>
        <p:txBody>
          <a:bodyPr lIns="0" tIns="0" rIns="0" bIns="0" anchor="b" anchorCtr="0"/>
          <a:lstStyle>
            <a:lvl1pPr>
              <a:defRPr>
                <a:solidFill>
                  <a:srgbClr val="7F7F7F"/>
                </a:solidFill>
              </a:defRPr>
            </a:lvl1pPr>
          </a:lstStyle>
          <a:p>
            <a:fld id="{E37E43B8-31A3-E844-86FC-F582969E088E}" type="slidenum">
              <a:rPr lang="nl-NL" smtClean="0"/>
              <a:pPr/>
              <a:t>‹nr.›</a:t>
            </a:fld>
            <a:endParaRPr lang="nl-NL"/>
          </a:p>
        </p:txBody>
      </p:sp>
      <p:sp>
        <p:nvSpPr>
          <p:cNvPr id="7" name="Tijdelijke aanduiding voor voettekst 5"/>
          <p:cNvSpPr>
            <a:spLocks noGrp="1"/>
          </p:cNvSpPr>
          <p:nvPr>
            <p:ph type="ftr" sz="quarter" idx="11"/>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85276"/>
            <a:ext cx="3008313" cy="928975"/>
          </a:xfrm>
        </p:spPr>
        <p:txBody>
          <a:bodyPr rIns="0"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333878"/>
            <a:ext cx="3008313" cy="47922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8" name="Tijdelijke aanduiding voor datum 3"/>
          <p:cNvSpPr>
            <a:spLocks noGrp="1"/>
          </p:cNvSpPr>
          <p:nvPr>
            <p:ph type="dt" sz="half" idx="10"/>
          </p:nvPr>
        </p:nvSpPr>
        <p:spPr>
          <a:xfrm>
            <a:off x="1943562" y="6262280"/>
            <a:ext cx="906874" cy="365125"/>
          </a:xfrm>
          <a:prstGeom prst="rect">
            <a:avLst/>
          </a:prstGeom>
        </p:spPr>
        <p:txBody>
          <a:bodyPr lIns="0" tIns="0" rIns="0" bIns="0" anchor="b" anchorCtr="0"/>
          <a:lstStyle>
            <a:lvl1pPr>
              <a:defRPr>
                <a:solidFill>
                  <a:schemeClr val="bg1">
                    <a:lumMod val="50000"/>
                  </a:schemeClr>
                </a:solidFill>
              </a:defRPr>
            </a:lvl1pPr>
          </a:lstStyle>
          <a:p>
            <a:fld id="{2BF4A364-E293-E444-A834-50E7A558DD49}" type="datetime1">
              <a:rPr lang="nl-NL" smtClean="0"/>
              <a:pPr/>
              <a:t>27-8-2015</a:t>
            </a:fld>
            <a:endParaRPr lang="nl-NL" dirty="0"/>
          </a:p>
        </p:txBody>
      </p:sp>
      <p:sp>
        <p:nvSpPr>
          <p:cNvPr id="9" name="Tijdelijke aanduiding voor dianummer 5"/>
          <p:cNvSpPr>
            <a:spLocks noGrp="1"/>
          </p:cNvSpPr>
          <p:nvPr>
            <p:ph type="sldNum" sz="quarter" idx="12"/>
          </p:nvPr>
        </p:nvSpPr>
        <p:spPr>
          <a:xfrm>
            <a:off x="8146814" y="6262280"/>
            <a:ext cx="539985" cy="365125"/>
          </a:xfrm>
          <a:prstGeom prst="rect">
            <a:avLst/>
          </a:prstGeom>
        </p:spPr>
        <p:txBody>
          <a:bodyPr lIns="0" tIns="0" rIns="0" bIns="0" anchor="b" anchorCtr="0"/>
          <a:lstStyle>
            <a:lvl1pPr>
              <a:defRPr>
                <a:solidFill>
                  <a:srgbClr val="7F7F7F"/>
                </a:solidFill>
              </a:defRPr>
            </a:lvl1pPr>
          </a:lstStyle>
          <a:p>
            <a:fld id="{E37E43B8-31A3-E844-86FC-F582969E088E}" type="slidenum">
              <a:rPr lang="nl-NL" smtClean="0"/>
              <a:pPr/>
              <a:t>‹nr.›</a:t>
            </a:fld>
            <a:endParaRPr lang="nl-NL"/>
          </a:p>
        </p:txBody>
      </p:sp>
      <p:sp>
        <p:nvSpPr>
          <p:cNvPr id="10" name="Tijdelijke aanduiding voor voettekst 5"/>
          <p:cNvSpPr>
            <a:spLocks noGrp="1"/>
          </p:cNvSpPr>
          <p:nvPr>
            <p:ph type="ftr" sz="quarter" idx="11"/>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72194"/>
            <a:ext cx="8229600" cy="1143000"/>
          </a:xfrm>
          <a:prstGeom prst="rect">
            <a:avLst/>
          </a:prstGeom>
        </p:spPr>
        <p:txBody>
          <a:bodyPr vert="horz" lIns="0" tIns="0" rIns="91440" bIns="0" rtlCol="0" anchor="t" anchorCtr="0">
            <a:normAutofit/>
          </a:bodyPr>
          <a:lstStyle/>
          <a:p>
            <a:r>
              <a:rPr lang="nl-BE" dirty="0" smtClean="0"/>
              <a:t>Titelstijl van model bewerken</a:t>
            </a:r>
            <a:endParaRPr lang="nl-NL" dirty="0"/>
          </a:p>
        </p:txBody>
      </p:sp>
      <p:sp>
        <p:nvSpPr>
          <p:cNvPr id="3" name="Tijdelijke aanduiding voor tekst 2"/>
          <p:cNvSpPr>
            <a:spLocks noGrp="1"/>
          </p:cNvSpPr>
          <p:nvPr>
            <p:ph type="body" idx="1"/>
          </p:nvPr>
        </p:nvSpPr>
        <p:spPr>
          <a:xfrm>
            <a:off x="457200" y="1406958"/>
            <a:ext cx="8229600" cy="4525963"/>
          </a:xfrm>
          <a:prstGeom prst="rect">
            <a:avLst/>
          </a:prstGeom>
        </p:spPr>
        <p:txBody>
          <a:bodyPr vert="horz" lIns="0" tIns="0" rIns="0" bIns="0" rtlCol="0">
            <a:normAutofit/>
          </a:body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7" name="Tijdelijke aanduiding voor datum 3"/>
          <p:cNvSpPr>
            <a:spLocks noGrp="1"/>
          </p:cNvSpPr>
          <p:nvPr>
            <p:ph type="dt" sz="half" idx="2"/>
          </p:nvPr>
        </p:nvSpPr>
        <p:spPr>
          <a:xfrm>
            <a:off x="1943562" y="6262280"/>
            <a:ext cx="906874" cy="365125"/>
          </a:xfrm>
          <a:prstGeom prst="rect">
            <a:avLst/>
          </a:prstGeom>
        </p:spPr>
        <p:txBody>
          <a:bodyPr lIns="0" tIns="0" rIns="0" bIns="0" anchor="b" anchorCtr="0"/>
          <a:lstStyle>
            <a:lvl1pPr>
              <a:defRPr sz="1200">
                <a:solidFill>
                  <a:schemeClr val="bg1">
                    <a:lumMod val="50000"/>
                  </a:schemeClr>
                </a:solidFill>
              </a:defRPr>
            </a:lvl1pPr>
          </a:lstStyle>
          <a:p>
            <a:fld id="{220F5C3A-FCEB-2F4C-A850-BB729A255EE7}" type="datetime1">
              <a:rPr lang="nl-NL" smtClean="0"/>
              <a:pPr/>
              <a:t>27-8-2015</a:t>
            </a:fld>
            <a:endParaRPr lang="nl-NL" dirty="0"/>
          </a:p>
        </p:txBody>
      </p:sp>
      <p:sp>
        <p:nvSpPr>
          <p:cNvPr id="8" name="Tijdelijke aanduiding voor dianummer 5"/>
          <p:cNvSpPr>
            <a:spLocks noGrp="1"/>
          </p:cNvSpPr>
          <p:nvPr>
            <p:ph type="sldNum" sz="quarter" idx="4"/>
          </p:nvPr>
        </p:nvSpPr>
        <p:spPr>
          <a:xfrm>
            <a:off x="8146814" y="6262280"/>
            <a:ext cx="539985" cy="365125"/>
          </a:xfrm>
          <a:prstGeom prst="rect">
            <a:avLst/>
          </a:prstGeom>
        </p:spPr>
        <p:txBody>
          <a:bodyPr lIns="0" tIns="0" rIns="0" bIns="0" anchor="b" anchorCtr="0"/>
          <a:lstStyle>
            <a:lvl1pPr algn="r">
              <a:defRPr sz="1200">
                <a:solidFill>
                  <a:srgbClr val="7F7F7F"/>
                </a:solidFill>
              </a:defRPr>
            </a:lvl1pPr>
          </a:lstStyle>
          <a:p>
            <a:fld id="{E37E43B8-31A3-E844-86FC-F582969E088E}" type="slidenum">
              <a:rPr lang="nl-NL" smtClean="0"/>
              <a:pPr/>
              <a:t>‹nr.›</a:t>
            </a:fld>
            <a:endParaRPr lang="nl-NL"/>
          </a:p>
        </p:txBody>
      </p:sp>
      <p:sp>
        <p:nvSpPr>
          <p:cNvPr id="9" name="Tijdelijke aanduiding voor voettekst 5"/>
          <p:cNvSpPr>
            <a:spLocks noGrp="1"/>
          </p:cNvSpPr>
          <p:nvPr>
            <p:ph type="ftr" sz="quarter" idx="3"/>
          </p:nvPr>
        </p:nvSpPr>
        <p:spPr>
          <a:xfrm>
            <a:off x="2992543" y="6262280"/>
            <a:ext cx="5022568" cy="365125"/>
          </a:xfrm>
          <a:prstGeom prst="rect">
            <a:avLst/>
          </a:prstGeom>
        </p:spPr>
        <p:txBody>
          <a:bodyPr lIns="0" tIns="0" rIns="0" bIns="0" anchor="b" anchorCtr="0"/>
          <a:lstStyle>
            <a:lvl1pPr>
              <a:defRPr sz="1200">
                <a:solidFill>
                  <a:schemeClr val="bg1">
                    <a:lumMod val="50000"/>
                  </a:schemeClr>
                </a:solidFill>
              </a:defRPr>
            </a:lvl1pPr>
          </a:lstStyle>
          <a:p>
            <a:endParaRPr lang="nl-NL"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51" r:id="rId3"/>
    <p:sldLayoutId id="2147483650" r:id="rId4"/>
    <p:sldLayoutId id="2147483652" r:id="rId5"/>
    <p:sldLayoutId id="2147483653" r:id="rId6"/>
    <p:sldLayoutId id="2147483654" r:id="rId7"/>
    <p:sldLayoutId id="2147483655" r:id="rId8"/>
    <p:sldLayoutId id="2147483656" r:id="rId9"/>
    <p:sldLayoutId id="2147483657" r:id="rId10"/>
  </p:sldLayoutIdLst>
  <p:hf hdr="0"/>
  <p:txStyles>
    <p:titleStyle>
      <a:lvl1pPr algn="l" defTabSz="457200" rtl="0" eaLnBrk="1" latinLnBrk="0" hangingPunct="1">
        <a:spcBef>
          <a:spcPct val="0"/>
        </a:spcBef>
        <a:buNone/>
        <a:defRPr sz="4000" b="0" kern="1200">
          <a:solidFill>
            <a:srgbClr val="009C7C"/>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tmp"/><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5.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2.tmp"/><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hyperlink" Target="http://www.quest.nl/artikel/wie-heeft-de-mooiste-open-deur" TargetMode="External"/><Relationship Id="rId3" Type="http://schemas.openxmlformats.org/officeDocument/2006/relationships/image" Target="../media/image23.png"/><Relationship Id="rId7"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youtube.com/watch?v=7o2gk0bS2Pw" TargetMode="External"/><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tmp"/><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06" y="442898"/>
            <a:ext cx="7422405" cy="1194834"/>
          </a:xfrm>
          <a:prstGeom prst="rect">
            <a:avLst/>
          </a:prstGeom>
        </p:spPr>
      </p:pic>
      <p:pic>
        <p:nvPicPr>
          <p:cNvPr id="3" name="Afbeelding 2"/>
          <p:cNvPicPr>
            <a:picLocks noChangeAspect="1"/>
          </p:cNvPicPr>
          <p:nvPr/>
        </p:nvPicPr>
        <p:blipFill>
          <a:blip r:embed="rId4"/>
          <a:stretch>
            <a:fillRect/>
          </a:stretch>
        </p:blipFill>
        <p:spPr>
          <a:xfrm>
            <a:off x="1769517" y="4564162"/>
            <a:ext cx="1735559" cy="1735559"/>
          </a:xfrm>
          <a:prstGeom prst="rect">
            <a:avLst/>
          </a:prstGeom>
        </p:spPr>
      </p:pic>
      <p:pic>
        <p:nvPicPr>
          <p:cNvPr id="4" name="Afbeelding 3"/>
          <p:cNvPicPr>
            <a:picLocks noChangeAspect="1"/>
          </p:cNvPicPr>
          <p:nvPr/>
        </p:nvPicPr>
        <p:blipFill>
          <a:blip r:embed="rId5"/>
          <a:stretch>
            <a:fillRect/>
          </a:stretch>
        </p:blipFill>
        <p:spPr>
          <a:xfrm>
            <a:off x="5587073" y="4564161"/>
            <a:ext cx="2451457" cy="17355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idx="4294967295"/>
          </p:nvPr>
        </p:nvSpPr>
        <p:spPr>
          <a:xfrm>
            <a:off x="539750" y="261257"/>
            <a:ext cx="8604250" cy="1810431"/>
          </a:xfrm>
        </p:spPr>
        <p:txBody>
          <a:bodyPr>
            <a:normAutofit/>
          </a:bodyPr>
          <a:lstStyle/>
          <a:p>
            <a:pPr eaLnBrk="1" hangingPunct="1"/>
            <a:r>
              <a:rPr lang="nl-BE" altLang="nl-BE" b="1" dirty="0" smtClean="0"/>
              <a:t>Kapstok 3</a:t>
            </a:r>
            <a:br>
              <a:rPr lang="nl-BE" altLang="nl-BE" b="1" dirty="0" smtClean="0"/>
            </a:br>
            <a:r>
              <a:rPr lang="nl-BE" altLang="nl-BE" sz="3600" b="1" dirty="0" smtClean="0"/>
              <a:t>Identiteit </a:t>
            </a:r>
            <a:br>
              <a:rPr lang="nl-BE" altLang="nl-BE" sz="3600" b="1" dirty="0" smtClean="0"/>
            </a:br>
            <a:r>
              <a:rPr lang="nl-BE" altLang="nl-BE" sz="3600" b="1" dirty="0" smtClean="0"/>
              <a:t>van de stagebegeleider</a:t>
            </a:r>
          </a:p>
        </p:txBody>
      </p:sp>
      <p:sp>
        <p:nvSpPr>
          <p:cNvPr id="4" name="Rechthoek 3"/>
          <p:cNvSpPr/>
          <p:nvPr/>
        </p:nvSpPr>
        <p:spPr>
          <a:xfrm>
            <a:off x="684213" y="2492375"/>
            <a:ext cx="223202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smtClean="0"/>
              <a:t>Kernkwaliteit</a:t>
            </a:r>
            <a:endParaRPr lang="nl-BE" dirty="0"/>
          </a:p>
        </p:txBody>
      </p:sp>
      <p:sp>
        <p:nvSpPr>
          <p:cNvPr id="5" name="PIJL-RECHTS 4"/>
          <p:cNvSpPr/>
          <p:nvPr/>
        </p:nvSpPr>
        <p:spPr>
          <a:xfrm>
            <a:off x="2916238" y="2492375"/>
            <a:ext cx="2271712" cy="865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400" dirty="0"/>
              <a:t>Te veel van het goede</a:t>
            </a:r>
          </a:p>
        </p:txBody>
      </p:sp>
      <p:sp>
        <p:nvSpPr>
          <p:cNvPr id="6" name="Rechthoek 5"/>
          <p:cNvSpPr/>
          <p:nvPr/>
        </p:nvSpPr>
        <p:spPr>
          <a:xfrm>
            <a:off x="5187950" y="2441575"/>
            <a:ext cx="240823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smtClean="0"/>
              <a:t>Valkuil</a:t>
            </a:r>
            <a:endParaRPr lang="nl-BE" dirty="0"/>
          </a:p>
        </p:txBody>
      </p:sp>
      <p:sp>
        <p:nvSpPr>
          <p:cNvPr id="7" name="PIJL-OMLAAG 6"/>
          <p:cNvSpPr/>
          <p:nvPr/>
        </p:nvSpPr>
        <p:spPr>
          <a:xfrm>
            <a:off x="6149975" y="3355975"/>
            <a:ext cx="484188" cy="1725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p>
          <a:p>
            <a:pPr algn="ctr">
              <a:defRPr/>
            </a:pPr>
            <a:endParaRPr lang="nl-BE" dirty="0"/>
          </a:p>
        </p:txBody>
      </p:sp>
      <p:sp>
        <p:nvSpPr>
          <p:cNvPr id="8" name="Rechthoek 7"/>
          <p:cNvSpPr/>
          <p:nvPr/>
        </p:nvSpPr>
        <p:spPr>
          <a:xfrm>
            <a:off x="5354638" y="5081588"/>
            <a:ext cx="224155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smtClean="0"/>
              <a:t>Uitdaging</a:t>
            </a:r>
            <a:endParaRPr lang="nl-BE" dirty="0"/>
          </a:p>
        </p:txBody>
      </p:sp>
      <p:sp>
        <p:nvSpPr>
          <p:cNvPr id="9" name="PIJL-LINKS 8"/>
          <p:cNvSpPr/>
          <p:nvPr/>
        </p:nvSpPr>
        <p:spPr>
          <a:xfrm>
            <a:off x="2916238" y="5172075"/>
            <a:ext cx="2438400" cy="823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400" dirty="0"/>
              <a:t>Te veel van het goede</a:t>
            </a:r>
          </a:p>
        </p:txBody>
      </p:sp>
      <p:sp>
        <p:nvSpPr>
          <p:cNvPr id="12" name="Rechthoek 11"/>
          <p:cNvSpPr/>
          <p:nvPr/>
        </p:nvSpPr>
        <p:spPr>
          <a:xfrm>
            <a:off x="684213" y="5172075"/>
            <a:ext cx="2232025" cy="82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smtClean="0"/>
              <a:t>Allergie</a:t>
            </a:r>
            <a:endParaRPr lang="nl-BE" dirty="0"/>
          </a:p>
        </p:txBody>
      </p:sp>
      <p:sp>
        <p:nvSpPr>
          <p:cNvPr id="13" name="PIJL-OMLAAG 12"/>
          <p:cNvSpPr/>
          <p:nvPr/>
        </p:nvSpPr>
        <p:spPr>
          <a:xfrm rot="10800000">
            <a:off x="1476375" y="3425825"/>
            <a:ext cx="484188" cy="1724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p>
          <a:p>
            <a:pPr algn="ctr">
              <a:defRPr/>
            </a:pPr>
            <a:endParaRPr lang="nl-BE" dirty="0"/>
          </a:p>
        </p:txBody>
      </p:sp>
      <p:cxnSp>
        <p:nvCxnSpPr>
          <p:cNvPr id="15" name="Rechte verbindingslijn met pijl 14"/>
          <p:cNvCxnSpPr/>
          <p:nvPr/>
        </p:nvCxnSpPr>
        <p:spPr>
          <a:xfrm flipV="1">
            <a:off x="2594224" y="3566410"/>
            <a:ext cx="2952750" cy="14406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a:off x="2625635" y="3498205"/>
            <a:ext cx="2952750" cy="1443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8685" name="Tekstvak 18"/>
          <p:cNvSpPr txBox="1">
            <a:spLocks noChangeArrowheads="1"/>
          </p:cNvSpPr>
          <p:nvPr/>
        </p:nvSpPr>
        <p:spPr bwMode="auto">
          <a:xfrm>
            <a:off x="414338" y="4033838"/>
            <a:ext cx="2608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nl-BE" altLang="nl-BE" sz="1800"/>
              <a:t>Pos. tegenovergestelde</a:t>
            </a:r>
          </a:p>
        </p:txBody>
      </p:sp>
      <p:sp>
        <p:nvSpPr>
          <p:cNvPr id="28686" name="Rechthoek 19"/>
          <p:cNvSpPr>
            <a:spLocks noChangeArrowheads="1"/>
          </p:cNvSpPr>
          <p:nvPr/>
        </p:nvSpPr>
        <p:spPr bwMode="auto">
          <a:xfrm>
            <a:off x="5138738" y="3954463"/>
            <a:ext cx="2608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nl-BE" altLang="nl-BE" sz="1800"/>
              <a:t>Pos. tegenovergestelde</a:t>
            </a:r>
          </a:p>
        </p:txBody>
      </p:sp>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290" y="4446"/>
            <a:ext cx="2285634" cy="1378691"/>
          </a:xfrm>
          <a:prstGeom prst="rect">
            <a:avLst/>
          </a:prstGeom>
        </p:spPr>
      </p:pic>
      <p:pic>
        <p:nvPicPr>
          <p:cNvPr id="18" name="Afbeelding 17"/>
          <p:cNvPicPr>
            <a:picLocks noChangeAspect="1"/>
          </p:cNvPicPr>
          <p:nvPr/>
        </p:nvPicPr>
        <p:blipFill>
          <a:blip r:embed="rId4"/>
          <a:stretch>
            <a:fillRect/>
          </a:stretch>
        </p:blipFill>
        <p:spPr>
          <a:xfrm>
            <a:off x="1760944" y="6032662"/>
            <a:ext cx="828245" cy="825338"/>
          </a:xfrm>
          <a:prstGeom prst="rect">
            <a:avLst/>
          </a:prstGeom>
        </p:spPr>
      </p:pic>
      <p:pic>
        <p:nvPicPr>
          <p:cNvPr id="19" name="Afbeelding 18"/>
          <p:cNvPicPr>
            <a:picLocks noChangeAspect="1"/>
          </p:cNvPicPr>
          <p:nvPr/>
        </p:nvPicPr>
        <p:blipFill>
          <a:blip r:embed="rId5"/>
          <a:stretch>
            <a:fillRect/>
          </a:stretch>
        </p:blipFill>
        <p:spPr>
          <a:xfrm>
            <a:off x="2763556" y="6032662"/>
            <a:ext cx="1033698" cy="730274"/>
          </a:xfrm>
          <a:prstGeom prst="rect">
            <a:avLst/>
          </a:prstGeom>
        </p:spPr>
      </p:pic>
      <p:pic>
        <p:nvPicPr>
          <p:cNvPr id="20" name="Afbeelding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spTree>
    <p:extLst>
      <p:ext uri="{BB962C8B-B14F-4D97-AF65-F5344CB8AC3E}">
        <p14:creationId xmlns:p14="http://schemas.microsoft.com/office/powerpoint/2010/main" val="112542423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lstStyle/>
          <a:p>
            <a:r>
              <a:rPr lang="nl-NL" b="1" dirty="0" smtClean="0"/>
              <a:t>Overzicht kapstokken</a:t>
            </a:r>
            <a:endParaRPr lang="nl-NL" b="1" dirty="0"/>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11</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13" name="Tijdelijke aanduiding voor inhoud 12"/>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a:xfrm>
            <a:off x="2702257" y="718890"/>
            <a:ext cx="3045254" cy="5080178"/>
          </a:xfrm>
          <a:prstGeom prst="rect">
            <a:avLst/>
          </a:prstGeom>
        </p:spPr>
      </p:pic>
    </p:spTree>
    <p:extLst>
      <p:ext uri="{BB962C8B-B14F-4D97-AF65-F5344CB8AC3E}">
        <p14:creationId xmlns:p14="http://schemas.microsoft.com/office/powerpoint/2010/main" val="3544901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21" y="5820116"/>
            <a:ext cx="3526536" cy="567690"/>
          </a:xfrm>
          <a:prstGeom prst="rect">
            <a:avLst/>
          </a:prstGeom>
        </p:spPr>
      </p:pic>
      <p:pic>
        <p:nvPicPr>
          <p:cNvPr id="3" name="Afbeelding 2"/>
          <p:cNvPicPr>
            <a:picLocks noChangeAspect="1"/>
          </p:cNvPicPr>
          <p:nvPr/>
        </p:nvPicPr>
        <p:blipFill>
          <a:blip r:embed="rId4"/>
          <a:stretch>
            <a:fillRect/>
          </a:stretch>
        </p:blipFill>
        <p:spPr>
          <a:xfrm>
            <a:off x="6382022" y="5558678"/>
            <a:ext cx="829128" cy="829128"/>
          </a:xfrm>
          <a:prstGeom prst="rect">
            <a:avLst/>
          </a:prstGeom>
        </p:spPr>
      </p:pic>
      <p:pic>
        <p:nvPicPr>
          <p:cNvPr id="4" name="Afbeelding 3"/>
          <p:cNvPicPr>
            <a:picLocks noChangeAspect="1"/>
          </p:cNvPicPr>
          <p:nvPr/>
        </p:nvPicPr>
        <p:blipFill>
          <a:blip r:embed="rId5"/>
          <a:stretch>
            <a:fillRect/>
          </a:stretch>
        </p:blipFill>
        <p:spPr>
          <a:xfrm>
            <a:off x="5090205" y="5656223"/>
            <a:ext cx="1036410" cy="731583"/>
          </a:xfrm>
          <a:prstGeom prst="rect">
            <a:avLst/>
          </a:prstGeom>
        </p:spPr>
      </p:pic>
      <p:pic>
        <p:nvPicPr>
          <p:cNvPr id="5" name="Afbeelding 4"/>
          <p:cNvPicPr>
            <a:picLocks noChangeAspect="1"/>
          </p:cNvPicPr>
          <p:nvPr/>
        </p:nvPicPr>
        <p:blipFill>
          <a:blip r:embed="rId6"/>
          <a:stretch>
            <a:fillRect/>
          </a:stretch>
        </p:blipFill>
        <p:spPr>
          <a:xfrm>
            <a:off x="6264956" y="516776"/>
            <a:ext cx="2286198" cy="1377815"/>
          </a:xfrm>
          <a:prstGeom prst="rect">
            <a:avLst/>
          </a:prstGeom>
        </p:spPr>
      </p:pic>
      <p:sp>
        <p:nvSpPr>
          <p:cNvPr id="8" name="Tijdelijke aanduiding voor tekst 7"/>
          <p:cNvSpPr>
            <a:spLocks noGrp="1"/>
          </p:cNvSpPr>
          <p:nvPr>
            <p:ph type="body" idx="1"/>
          </p:nvPr>
        </p:nvSpPr>
        <p:spPr>
          <a:xfrm>
            <a:off x="470106" y="2156619"/>
            <a:ext cx="8007582" cy="1500187"/>
          </a:xfrm>
        </p:spPr>
        <p:txBody>
          <a:bodyPr>
            <a:noAutofit/>
          </a:bodyPr>
          <a:lstStyle/>
          <a:p>
            <a:r>
              <a:rPr lang="nl-BE" sz="3600" dirty="0"/>
              <a:t>Uitwisseling reeds ondernomen (kleine) acties</a:t>
            </a:r>
          </a:p>
          <a:p>
            <a:endParaRPr lang="nl-BE" sz="3600" dirty="0" smtClean="0"/>
          </a:p>
        </p:txBody>
      </p:sp>
    </p:spTree>
    <p:extLst>
      <p:ext uri="{BB962C8B-B14F-4D97-AF65-F5344CB8AC3E}">
        <p14:creationId xmlns:p14="http://schemas.microsoft.com/office/powerpoint/2010/main" val="1811665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b="1" dirty="0" smtClean="0"/>
              <a:t>Input: leerdoelen</a:t>
            </a: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fontScale="92500"/>
          </a:bodyPr>
          <a:lstStyle/>
          <a:p>
            <a:r>
              <a:rPr lang="nl-NL" i="1" dirty="0" smtClean="0">
                <a:sym typeface="Wingdings" panose="05000000000000000000" pitchFamily="2" charset="2"/>
              </a:rPr>
              <a:t>Opdrachten minder ‘talig’ maken</a:t>
            </a:r>
          </a:p>
          <a:p>
            <a:r>
              <a:rPr lang="nl-NL" i="1" dirty="0" smtClean="0">
                <a:sym typeface="Wingdings" panose="05000000000000000000" pitchFamily="2" charset="2"/>
              </a:rPr>
              <a:t>Documenten stagebegeleiding samenbrengen</a:t>
            </a:r>
          </a:p>
          <a:p>
            <a:r>
              <a:rPr lang="nl-NL" i="1" dirty="0" smtClean="0">
                <a:sym typeface="Wingdings" panose="05000000000000000000" pitchFamily="2" charset="2"/>
              </a:rPr>
              <a:t>Dialoog met student in begeleidingsgesprek</a:t>
            </a:r>
          </a:p>
          <a:p>
            <a:r>
              <a:rPr lang="nl-NL" i="1" dirty="0" smtClean="0">
                <a:sym typeface="Wingdings" panose="05000000000000000000" pitchFamily="2" charset="2"/>
              </a:rPr>
              <a:t>Kernachtige feedback geven</a:t>
            </a:r>
          </a:p>
          <a:p>
            <a:r>
              <a:rPr lang="nl-NL" i="1" dirty="0" smtClean="0">
                <a:sym typeface="Wingdings" panose="05000000000000000000" pitchFamily="2" charset="2"/>
              </a:rPr>
              <a:t>Het positieve meer in de verf zetten</a:t>
            </a:r>
          </a:p>
          <a:p>
            <a:r>
              <a:rPr lang="nl-NL" i="1" dirty="0" smtClean="0">
                <a:sym typeface="Wingdings" panose="05000000000000000000" pitchFamily="2" charset="2"/>
              </a:rPr>
              <a:t>Studenten met kernkwadranten laten werken</a:t>
            </a:r>
          </a:p>
          <a:p>
            <a:r>
              <a:rPr lang="nl-NL" i="1" dirty="0" smtClean="0">
                <a:sym typeface="Wingdings" panose="05000000000000000000" pitchFamily="2" charset="2"/>
              </a:rPr>
              <a:t>…</a:t>
            </a: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13</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spTree>
    <p:extLst>
      <p:ext uri="{BB962C8B-B14F-4D97-AF65-F5344CB8AC3E}">
        <p14:creationId xmlns:p14="http://schemas.microsoft.com/office/powerpoint/2010/main" val="1524610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b="1" dirty="0" smtClean="0">
                <a:solidFill>
                  <a:schemeClr val="accent3"/>
                </a:solidFill>
              </a:rPr>
              <a:t>De kracht van complimenten </a:t>
            </a:r>
            <a:r>
              <a:rPr lang="nl-NL" dirty="0" smtClean="0"/>
              <a:t/>
            </a:r>
            <a:br>
              <a:rPr lang="nl-NL" dirty="0" smtClean="0"/>
            </a:br>
            <a:endParaRPr lang="nl-NL" dirty="0"/>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14</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1026" name="Picture 2" descr="http://static3.hln.be/static/photo/2009/15/6/14/media_xl_933884.jpg"/>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483070" y="1831726"/>
            <a:ext cx="5681472" cy="323088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5799909" y="5499463"/>
            <a:ext cx="2732649" cy="769441"/>
          </a:xfrm>
          <a:prstGeom prst="rect">
            <a:avLst/>
          </a:prstGeom>
          <a:noFill/>
        </p:spPr>
        <p:txBody>
          <a:bodyPr wrap="square" rtlCol="0">
            <a:spAutoFit/>
          </a:bodyPr>
          <a:lstStyle/>
          <a:p>
            <a:r>
              <a:rPr lang="nl-BE" sz="1100" b="1" i="1" dirty="0"/>
              <a:t>http://www.hln.be/hln/nl/35/Seks-Relaties/article/detail/885795/2009/06/11/</a:t>
            </a:r>
            <a:r>
              <a:rPr lang="nl-BE" sz="1100" b="1" i="1" u="sng" dirty="0"/>
              <a:t>Roddelen-houdt-je-gezond-en-gelukkig</a:t>
            </a:r>
            <a:r>
              <a:rPr lang="nl-BE" sz="1100" b="1" i="1" dirty="0"/>
              <a:t>.dhtml) </a:t>
            </a:r>
            <a:endParaRPr lang="nl-BE" sz="1100" dirty="0"/>
          </a:p>
        </p:txBody>
      </p:sp>
    </p:spTree>
    <p:extLst>
      <p:ext uri="{BB962C8B-B14F-4D97-AF65-F5344CB8AC3E}">
        <p14:creationId xmlns:p14="http://schemas.microsoft.com/office/powerpoint/2010/main" val="452972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dirty="0"/>
              <a:t/>
            </a:r>
            <a:br>
              <a:rPr lang="nl-NL" dirty="0"/>
            </a:b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a:bodyPr>
          <a:lstStyle/>
          <a:p>
            <a:pPr marL="0" indent="0">
              <a:buNone/>
            </a:pPr>
            <a:endParaRPr lang="nl-NL" dirty="0" smtClean="0">
              <a:sym typeface="Wingdings" panose="05000000000000000000" pitchFamily="2" charset="2"/>
            </a:endParaRPr>
          </a:p>
          <a:p>
            <a:endParaRPr lang="nl-NL" dirty="0" smtClean="0">
              <a:sym typeface="Wingdings" panose="05000000000000000000" pitchFamily="2" charset="2"/>
            </a:endParaRPr>
          </a:p>
          <a:p>
            <a:endParaRPr lang="nl-NL" dirty="0" smtClean="0">
              <a:sym typeface="Wingdings" panose="05000000000000000000" pitchFamily="2" charset="2"/>
            </a:endParaRPr>
          </a:p>
          <a:p>
            <a:endParaRPr lang="nl-NL" dirty="0">
              <a:sym typeface="Wingdings" panose="05000000000000000000" pitchFamily="2" charset="2"/>
            </a:endParaRPr>
          </a:p>
          <a:p>
            <a:endParaRPr lang="nl-NL" dirty="0" smtClean="0">
              <a:sym typeface="Wingdings" panose="05000000000000000000" pitchFamily="2" charset="2"/>
            </a:endParaRPr>
          </a:p>
          <a:p>
            <a:endParaRPr lang="nl-NL" dirty="0">
              <a:sym typeface="Wingdings" panose="05000000000000000000" pitchFamily="2" charset="2"/>
            </a:endParaRPr>
          </a:p>
          <a:p>
            <a:endParaRPr lang="nl-NL" dirty="0" smtClean="0">
              <a:sym typeface="Wingdings" panose="05000000000000000000" pitchFamily="2" charset="2"/>
            </a:endParaRPr>
          </a:p>
          <a:p>
            <a:pPr marL="0" indent="0">
              <a:buNone/>
            </a:pPr>
            <a:endParaRPr lang="nl-NL" dirty="0" smtClean="0">
              <a:sym typeface="Wingdings" panose="05000000000000000000" pitchFamily="2" charset="2"/>
            </a:endParaRP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15</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11" name="Afbeelding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4012" y="1443269"/>
            <a:ext cx="5267135" cy="4388369"/>
          </a:xfrm>
          <a:prstGeom prst="rect">
            <a:avLst/>
          </a:prstGeom>
          <a:noFill/>
          <a:ln>
            <a:noFill/>
          </a:ln>
        </p:spPr>
      </p:pic>
      <p:sp>
        <p:nvSpPr>
          <p:cNvPr id="12" name="Tekstvak 11"/>
          <p:cNvSpPr txBox="1"/>
          <p:nvPr/>
        </p:nvSpPr>
        <p:spPr>
          <a:xfrm>
            <a:off x="796834" y="470263"/>
            <a:ext cx="5081452" cy="707886"/>
          </a:xfrm>
          <a:prstGeom prst="rect">
            <a:avLst/>
          </a:prstGeom>
          <a:noFill/>
        </p:spPr>
        <p:txBody>
          <a:bodyPr wrap="square" rtlCol="0">
            <a:spAutoFit/>
          </a:bodyPr>
          <a:lstStyle/>
          <a:p>
            <a:r>
              <a:rPr lang="nl-NL" sz="4000" b="1" dirty="0" smtClean="0">
                <a:solidFill>
                  <a:schemeClr val="accent3"/>
                </a:solidFill>
              </a:rPr>
              <a:t>Vooruitgangsschaal</a:t>
            </a:r>
            <a:endParaRPr lang="nl-BE" sz="4000" dirty="0">
              <a:solidFill>
                <a:schemeClr val="accent3"/>
              </a:solidFill>
            </a:endParaRPr>
          </a:p>
        </p:txBody>
      </p:sp>
    </p:spTree>
    <p:extLst>
      <p:ext uri="{BB962C8B-B14F-4D97-AF65-F5344CB8AC3E}">
        <p14:creationId xmlns:p14="http://schemas.microsoft.com/office/powerpoint/2010/main" val="388535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dirty="0"/>
              <a:t/>
            </a:r>
            <a:br>
              <a:rPr lang="nl-NL" dirty="0"/>
            </a:br>
            <a:r>
              <a:rPr lang="nl-NL" dirty="0" smtClean="0"/>
              <a:t/>
            </a:r>
            <a:br>
              <a:rPr lang="nl-NL" dirty="0" smtClean="0"/>
            </a:br>
            <a:endParaRPr lang="nl-NL" dirty="0"/>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16</a:t>
            </a:fld>
            <a:endParaRPr lang="nl-NL"/>
          </a:p>
        </p:txBody>
      </p:sp>
      <p:sp>
        <p:nvSpPr>
          <p:cNvPr id="40" name="Tijdelijke aanduiding voor voettekst 39"/>
          <p:cNvSpPr>
            <a:spLocks noGrp="1"/>
          </p:cNvSpPr>
          <p:nvPr>
            <p:ph type="ftr" sz="quarter" idx="11"/>
          </p:nvPr>
        </p:nvSpPr>
        <p:spPr/>
        <p:txBody>
          <a:bodyPr/>
          <a:lstStyle/>
          <a:p>
            <a:endParaRPr lang="nl-NL" dirty="0"/>
          </a:p>
        </p:txBody>
      </p:sp>
      <p:sp>
        <p:nvSpPr>
          <p:cNvPr id="8" name="Tijdelijke aanduiding voor inhoud 7"/>
          <p:cNvSpPr>
            <a:spLocks noGrp="1"/>
          </p:cNvSpPr>
          <p:nvPr>
            <p:ph idx="4294967295"/>
          </p:nvPr>
        </p:nvSpPr>
        <p:spPr>
          <a:xfrm>
            <a:off x="0" y="1406525"/>
            <a:ext cx="8229600" cy="4525963"/>
          </a:xfrm>
        </p:spPr>
        <p:txBody>
          <a:bodyPr>
            <a:normAutofit/>
          </a:bodyPr>
          <a:lstStyle/>
          <a:p>
            <a:pPr marL="0" indent="0">
              <a:buNone/>
            </a:pPr>
            <a:endParaRPr lang="nl-NL" dirty="0" smtClean="0">
              <a:sym typeface="Wingdings" panose="05000000000000000000" pitchFamily="2" charset="2"/>
            </a:endParaRPr>
          </a:p>
          <a:p>
            <a:endParaRPr lang="nl-NL" dirty="0" smtClean="0">
              <a:sym typeface="Wingdings" panose="05000000000000000000" pitchFamily="2" charset="2"/>
            </a:endParaRPr>
          </a:p>
          <a:p>
            <a:endParaRPr lang="nl-NL" dirty="0" smtClean="0">
              <a:sym typeface="Wingdings" panose="05000000000000000000" pitchFamily="2" charset="2"/>
            </a:endParaRPr>
          </a:p>
          <a:p>
            <a:endParaRPr lang="nl-NL" dirty="0">
              <a:sym typeface="Wingdings" panose="05000000000000000000" pitchFamily="2" charset="2"/>
            </a:endParaRPr>
          </a:p>
          <a:p>
            <a:endParaRPr lang="nl-NL" dirty="0" smtClean="0">
              <a:sym typeface="Wingdings" panose="05000000000000000000" pitchFamily="2" charset="2"/>
            </a:endParaRPr>
          </a:p>
          <a:p>
            <a:endParaRPr lang="nl-NL" dirty="0">
              <a:sym typeface="Wingdings" panose="05000000000000000000" pitchFamily="2" charset="2"/>
            </a:endParaRPr>
          </a:p>
          <a:p>
            <a:endParaRPr lang="nl-NL" dirty="0" smtClean="0">
              <a:sym typeface="Wingdings" panose="05000000000000000000" pitchFamily="2" charset="2"/>
            </a:endParaRPr>
          </a:p>
          <a:p>
            <a:pPr marL="0" indent="0">
              <a:buNone/>
            </a:pPr>
            <a:endParaRPr lang="nl-NL" dirty="0" smtClean="0">
              <a:sym typeface="Wingdings" panose="05000000000000000000" pitchFamily="2" charset="2"/>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11" name="Afbeelding 10"/>
          <p:cNvPicPr/>
          <p:nvPr/>
        </p:nvPicPr>
        <p:blipFill>
          <a:blip r:embed="rId7">
            <a:extLst>
              <a:ext uri="{28A0092B-C50C-407E-A947-70E740481C1C}">
                <a14:useLocalDpi xmlns:a14="http://schemas.microsoft.com/office/drawing/2010/main" val="0"/>
              </a:ext>
            </a:extLst>
          </a:blip>
          <a:srcRect/>
          <a:stretch>
            <a:fillRect/>
          </a:stretch>
        </p:blipFill>
        <p:spPr bwMode="auto">
          <a:xfrm>
            <a:off x="1280160" y="1293571"/>
            <a:ext cx="6949440" cy="4280807"/>
          </a:xfrm>
          <a:prstGeom prst="rect">
            <a:avLst/>
          </a:prstGeom>
          <a:noFill/>
          <a:ln>
            <a:noFill/>
          </a:ln>
        </p:spPr>
      </p:pic>
      <p:sp>
        <p:nvSpPr>
          <p:cNvPr id="7" name="Tekstvak 6"/>
          <p:cNvSpPr txBox="1"/>
          <p:nvPr/>
        </p:nvSpPr>
        <p:spPr>
          <a:xfrm>
            <a:off x="796834" y="470263"/>
            <a:ext cx="5081452" cy="707886"/>
          </a:xfrm>
          <a:prstGeom prst="rect">
            <a:avLst/>
          </a:prstGeom>
          <a:noFill/>
        </p:spPr>
        <p:txBody>
          <a:bodyPr wrap="square" rtlCol="0">
            <a:spAutoFit/>
          </a:bodyPr>
          <a:lstStyle/>
          <a:p>
            <a:r>
              <a:rPr lang="nl-NL" sz="4000" b="1" dirty="0" smtClean="0">
                <a:solidFill>
                  <a:schemeClr val="accent3"/>
                </a:solidFill>
              </a:rPr>
              <a:t>Nuttigheidsvraag</a:t>
            </a:r>
            <a:endParaRPr lang="nl-BE" sz="4000" dirty="0">
              <a:solidFill>
                <a:schemeClr val="accent3"/>
              </a:solidFill>
            </a:endParaRPr>
          </a:p>
        </p:txBody>
      </p:sp>
      <p:sp>
        <p:nvSpPr>
          <p:cNvPr id="6" name="Tekstvak 5"/>
          <p:cNvSpPr txBox="1"/>
          <p:nvPr/>
        </p:nvSpPr>
        <p:spPr>
          <a:xfrm>
            <a:off x="5740916" y="5244513"/>
            <a:ext cx="2351315" cy="738664"/>
          </a:xfrm>
          <a:prstGeom prst="rect">
            <a:avLst/>
          </a:prstGeom>
          <a:noFill/>
        </p:spPr>
        <p:txBody>
          <a:bodyPr wrap="square" rtlCol="0">
            <a:spAutoFit/>
          </a:bodyPr>
          <a:lstStyle/>
          <a:p>
            <a:r>
              <a:rPr lang="nl-BE" sz="1400" dirty="0"/>
              <a:t>http://oplossingsgerichtwerken.blogspot.be/2010/05/activerend-evalueren.html</a:t>
            </a:r>
          </a:p>
        </p:txBody>
      </p:sp>
    </p:spTree>
    <p:extLst>
      <p:ext uri="{BB962C8B-B14F-4D97-AF65-F5344CB8AC3E}">
        <p14:creationId xmlns:p14="http://schemas.microsoft.com/office/powerpoint/2010/main" val="399629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21" y="5820116"/>
            <a:ext cx="3526536" cy="567690"/>
          </a:xfrm>
          <a:prstGeom prst="rect">
            <a:avLst/>
          </a:prstGeom>
        </p:spPr>
      </p:pic>
      <p:pic>
        <p:nvPicPr>
          <p:cNvPr id="3" name="Afbeelding 2"/>
          <p:cNvPicPr>
            <a:picLocks noChangeAspect="1"/>
          </p:cNvPicPr>
          <p:nvPr/>
        </p:nvPicPr>
        <p:blipFill>
          <a:blip r:embed="rId4"/>
          <a:stretch>
            <a:fillRect/>
          </a:stretch>
        </p:blipFill>
        <p:spPr>
          <a:xfrm>
            <a:off x="6382022" y="5558678"/>
            <a:ext cx="829128" cy="829128"/>
          </a:xfrm>
          <a:prstGeom prst="rect">
            <a:avLst/>
          </a:prstGeom>
        </p:spPr>
      </p:pic>
      <p:pic>
        <p:nvPicPr>
          <p:cNvPr id="4" name="Afbeelding 3"/>
          <p:cNvPicPr>
            <a:picLocks noChangeAspect="1"/>
          </p:cNvPicPr>
          <p:nvPr/>
        </p:nvPicPr>
        <p:blipFill>
          <a:blip r:embed="rId5"/>
          <a:stretch>
            <a:fillRect/>
          </a:stretch>
        </p:blipFill>
        <p:spPr>
          <a:xfrm>
            <a:off x="5090205" y="5656223"/>
            <a:ext cx="1036410" cy="731583"/>
          </a:xfrm>
          <a:prstGeom prst="rect">
            <a:avLst/>
          </a:prstGeom>
        </p:spPr>
      </p:pic>
      <p:pic>
        <p:nvPicPr>
          <p:cNvPr id="5" name="Afbeelding 4"/>
          <p:cNvPicPr>
            <a:picLocks noChangeAspect="1"/>
          </p:cNvPicPr>
          <p:nvPr/>
        </p:nvPicPr>
        <p:blipFill>
          <a:blip r:embed="rId6"/>
          <a:stretch>
            <a:fillRect/>
          </a:stretch>
        </p:blipFill>
        <p:spPr>
          <a:xfrm>
            <a:off x="6264956" y="516776"/>
            <a:ext cx="2286198" cy="1377815"/>
          </a:xfrm>
          <a:prstGeom prst="rect">
            <a:avLst/>
          </a:prstGeom>
        </p:spPr>
      </p:pic>
      <p:sp>
        <p:nvSpPr>
          <p:cNvPr id="8" name="Tijdelijke aanduiding voor tekst 7"/>
          <p:cNvSpPr>
            <a:spLocks noGrp="1"/>
          </p:cNvSpPr>
          <p:nvPr>
            <p:ph type="body" idx="1"/>
          </p:nvPr>
        </p:nvSpPr>
        <p:spPr>
          <a:xfrm>
            <a:off x="470106" y="2156619"/>
            <a:ext cx="8007582" cy="1500187"/>
          </a:xfrm>
        </p:spPr>
        <p:txBody>
          <a:bodyPr>
            <a:noAutofit/>
          </a:bodyPr>
          <a:lstStyle/>
          <a:p>
            <a:r>
              <a:rPr lang="nl-BE" sz="3600" dirty="0" smtClean="0"/>
              <a:t>Komen tot (nieuw) leerdoel en actie(s)</a:t>
            </a:r>
            <a:endParaRPr lang="nl-BE" sz="3600" dirty="0"/>
          </a:p>
          <a:p>
            <a:endParaRPr lang="nl-BE" sz="3600" dirty="0" smtClean="0"/>
          </a:p>
        </p:txBody>
      </p:sp>
    </p:spTree>
    <p:extLst>
      <p:ext uri="{BB962C8B-B14F-4D97-AF65-F5344CB8AC3E}">
        <p14:creationId xmlns:p14="http://schemas.microsoft.com/office/powerpoint/2010/main" val="3613116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b="1" dirty="0" smtClean="0"/>
              <a:t>Leerdoel</a:t>
            </a:r>
            <a:r>
              <a:rPr lang="nl-NL" dirty="0"/>
              <a:t/>
            </a:r>
            <a:br>
              <a:rPr lang="nl-NL" dirty="0"/>
            </a:b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a:bodyPr>
          <a:lstStyle/>
          <a:p>
            <a:pPr marL="0" indent="0">
              <a:buNone/>
            </a:pPr>
            <a:endParaRPr lang="nl-NL" dirty="0" smtClean="0">
              <a:sym typeface="Wingdings" panose="05000000000000000000" pitchFamily="2" charset="2"/>
            </a:endParaRPr>
          </a:p>
          <a:p>
            <a:r>
              <a:rPr lang="nl-NL" dirty="0">
                <a:sym typeface="Wingdings" panose="05000000000000000000" pitchFamily="2" charset="2"/>
              </a:rPr>
              <a:t>J</a:t>
            </a:r>
            <a:r>
              <a:rPr lang="nl-NL" dirty="0" smtClean="0">
                <a:sym typeface="Wingdings" panose="05000000000000000000" pitchFamily="2" charset="2"/>
              </a:rPr>
              <a:t>e bent zelf (als stagebegeleider) het onderwerp </a:t>
            </a:r>
          </a:p>
          <a:p>
            <a:r>
              <a:rPr lang="nl-NL" dirty="0" smtClean="0">
                <a:sym typeface="Wingdings" panose="05000000000000000000" pitchFamily="2" charset="2"/>
              </a:rPr>
              <a:t>Je bent eigenaar (in jouw ‘taal’)</a:t>
            </a:r>
          </a:p>
          <a:p>
            <a:r>
              <a:rPr lang="nl-NL" dirty="0" smtClean="0">
                <a:sym typeface="Wingdings" panose="05000000000000000000" pitchFamily="2" charset="2"/>
              </a:rPr>
              <a:t>Wens tot verandering staat centraal</a:t>
            </a:r>
          </a:p>
          <a:p>
            <a:r>
              <a:rPr lang="nl-NL" dirty="0" smtClean="0">
                <a:sym typeface="Wingdings" panose="05000000000000000000" pitchFamily="2" charset="2"/>
              </a:rPr>
              <a:t>Concreet geformuleerd (SMART)</a:t>
            </a:r>
          </a:p>
          <a:p>
            <a:endParaRPr lang="nl-NL" dirty="0" smtClean="0">
              <a:sym typeface="Wingdings" panose="05000000000000000000" pitchFamily="2" charset="2"/>
            </a:endParaRPr>
          </a:p>
          <a:p>
            <a:endParaRPr lang="nl-NL" dirty="0" smtClean="0">
              <a:sym typeface="Wingdings" panose="05000000000000000000" pitchFamily="2" charset="2"/>
            </a:endParaRP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18</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spTree>
    <p:extLst>
      <p:ext uri="{BB962C8B-B14F-4D97-AF65-F5344CB8AC3E}">
        <p14:creationId xmlns:p14="http://schemas.microsoft.com/office/powerpoint/2010/main" val="1064752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b="1" dirty="0" smtClean="0"/>
              <a:t>Checks voor jouw leerdoel</a:t>
            </a:r>
            <a:r>
              <a:rPr lang="nl-NL" dirty="0" smtClean="0"/>
              <a:t/>
            </a:r>
            <a:br>
              <a:rPr lang="nl-NL" dirty="0" smtClean="0"/>
            </a:b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a:bodyPr>
          <a:lstStyle/>
          <a:p>
            <a:pPr marL="0" indent="0">
              <a:buNone/>
            </a:pPr>
            <a:endParaRPr lang="nl-NL" dirty="0" smtClean="0">
              <a:sym typeface="Wingdings" panose="05000000000000000000" pitchFamily="2" charset="2"/>
            </a:endParaRPr>
          </a:p>
          <a:p>
            <a:r>
              <a:rPr lang="nl-NL" dirty="0" smtClean="0">
                <a:sym typeface="Wingdings" panose="05000000000000000000" pitchFamily="2" charset="2"/>
              </a:rPr>
              <a:t>Vertrekt het leerdoel vanuit jou, als stagebegeleider?</a:t>
            </a:r>
          </a:p>
          <a:p>
            <a:r>
              <a:rPr lang="nl-NL" dirty="0" smtClean="0">
                <a:sym typeface="Wingdings" panose="05000000000000000000" pitchFamily="2" charset="2"/>
              </a:rPr>
              <a:t>Staat studentendiversiteit centraal?</a:t>
            </a:r>
          </a:p>
          <a:p>
            <a:r>
              <a:rPr lang="nl-NL" dirty="0" smtClean="0">
                <a:sym typeface="Wingdings" panose="05000000000000000000" pitchFamily="2" charset="2"/>
              </a:rPr>
              <a:t>Stelt het leerdoel verandering centraal?</a:t>
            </a:r>
          </a:p>
          <a:p>
            <a:r>
              <a:rPr lang="nl-NL" dirty="0" smtClean="0">
                <a:sym typeface="Wingdings" panose="05000000000000000000" pitchFamily="2" charset="2"/>
              </a:rPr>
              <a:t>Is het leerdoel SMART geformuleerd?</a:t>
            </a:r>
          </a:p>
          <a:p>
            <a:endParaRPr lang="nl-NL" dirty="0" smtClean="0">
              <a:sym typeface="Wingdings" panose="05000000000000000000" pitchFamily="2" charset="2"/>
            </a:endParaRPr>
          </a:p>
          <a:p>
            <a:endParaRPr lang="nl-NL" dirty="0" smtClean="0">
              <a:sym typeface="Wingdings" panose="05000000000000000000" pitchFamily="2" charset="2"/>
            </a:endParaRP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19</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spTree>
    <p:extLst>
      <p:ext uri="{BB962C8B-B14F-4D97-AF65-F5344CB8AC3E}">
        <p14:creationId xmlns:p14="http://schemas.microsoft.com/office/powerpoint/2010/main" val="3157212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endParaRPr lang="nl-NL" dirty="0"/>
          </a:p>
        </p:txBody>
      </p:sp>
      <p:pic>
        <p:nvPicPr>
          <p:cNvPr id="3" name="Afbeelding 2"/>
          <p:cNvPicPr>
            <a:picLocks noChangeAspect="1"/>
          </p:cNvPicPr>
          <p:nvPr/>
        </p:nvPicPr>
        <p:blipFill>
          <a:blip r:embed="rId3"/>
          <a:stretch>
            <a:fillRect/>
          </a:stretch>
        </p:blipFill>
        <p:spPr>
          <a:xfrm>
            <a:off x="457200" y="5245117"/>
            <a:ext cx="1737511" cy="1731414"/>
          </a:xfrm>
          <a:prstGeom prst="rect">
            <a:avLst/>
          </a:prstGeom>
        </p:spPr>
      </p:pic>
      <p:pic>
        <p:nvPicPr>
          <p:cNvPr id="6" name="Afbeelding 5"/>
          <p:cNvPicPr>
            <a:picLocks noChangeAspect="1"/>
          </p:cNvPicPr>
          <p:nvPr/>
        </p:nvPicPr>
        <p:blipFill>
          <a:blip r:embed="rId4"/>
          <a:stretch>
            <a:fillRect/>
          </a:stretch>
        </p:blipFill>
        <p:spPr>
          <a:xfrm>
            <a:off x="6235996" y="5008728"/>
            <a:ext cx="2450804" cy="1731414"/>
          </a:xfrm>
          <a:prstGeom prst="rect">
            <a:avLst/>
          </a:prstGeom>
        </p:spPr>
      </p:pic>
      <p:sp>
        <p:nvSpPr>
          <p:cNvPr id="5" name="Subtitel 4"/>
          <p:cNvSpPr>
            <a:spLocks noGrp="1"/>
          </p:cNvSpPr>
          <p:nvPr>
            <p:ph type="subTitle" idx="1"/>
          </p:nvPr>
        </p:nvSpPr>
        <p:spPr/>
        <p:txBody>
          <a:bodyPr/>
          <a:lstStyle/>
          <a:p>
            <a:endParaRPr lang="nl-NL" dirty="0"/>
          </a:p>
        </p:txBody>
      </p:sp>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307" y="0"/>
            <a:ext cx="7206380" cy="1160059"/>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8358" y="2847563"/>
            <a:ext cx="4367284" cy="263433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sp>
        <p:nvSpPr>
          <p:cNvPr id="29" name="Titel 28"/>
          <p:cNvSpPr>
            <a:spLocks noGrp="1"/>
          </p:cNvSpPr>
          <p:nvPr>
            <p:ph type="title"/>
          </p:nvPr>
        </p:nvSpPr>
        <p:spPr/>
        <p:txBody>
          <a:bodyPr>
            <a:normAutofit fontScale="90000"/>
          </a:bodyPr>
          <a:lstStyle/>
          <a:p>
            <a:r>
              <a:rPr lang="nl-NL" sz="4400" dirty="0" smtClean="0"/>
              <a:t> </a:t>
            </a:r>
            <a:r>
              <a:rPr lang="nl-NL" b="1" dirty="0" smtClean="0"/>
              <a:t>Goal </a:t>
            </a:r>
            <a:r>
              <a:rPr lang="nl-NL" b="1" dirty="0" err="1" smtClean="0"/>
              <a:t>Attainment</a:t>
            </a:r>
            <a:r>
              <a:rPr lang="nl-NL" b="1" dirty="0" smtClean="0"/>
              <a:t> </a:t>
            </a:r>
            <a:r>
              <a:rPr lang="nl-NL" b="1" dirty="0" err="1" smtClean="0"/>
              <a:t>Scale</a:t>
            </a:r>
            <a:r>
              <a:rPr lang="nl-NL" b="1" dirty="0" smtClean="0"/>
              <a:t> (GAS)</a:t>
            </a:r>
            <a:r>
              <a:rPr lang="nl-NL" dirty="0" smtClean="0"/>
              <a:t/>
            </a:r>
            <a:br>
              <a:rPr lang="nl-NL" dirty="0" smtClean="0"/>
            </a:br>
            <a:r>
              <a:rPr lang="nl-NL" dirty="0" smtClean="0"/>
              <a:t/>
            </a:r>
            <a:br>
              <a:rPr lang="nl-NL" dirty="0" smtClean="0"/>
            </a:br>
            <a:endParaRPr lang="nl-NL" dirty="0"/>
          </a:p>
        </p:txBody>
      </p:sp>
      <p:sp>
        <p:nvSpPr>
          <p:cNvPr id="8" name="Tijdelijke aanduiding voor inhoud 7"/>
          <p:cNvSpPr>
            <a:spLocks noGrp="1"/>
          </p:cNvSpPr>
          <p:nvPr>
            <p:ph idx="1"/>
          </p:nvPr>
        </p:nvSpPr>
        <p:spPr>
          <a:xfrm>
            <a:off x="457199" y="1215194"/>
            <a:ext cx="8229600" cy="4717727"/>
          </a:xfrm>
        </p:spPr>
        <p:txBody>
          <a:bodyPr>
            <a:normAutofit/>
          </a:bodyPr>
          <a:lstStyle/>
          <a:p>
            <a:pPr marL="0" indent="0">
              <a:buNone/>
            </a:pPr>
            <a:endParaRPr lang="nl-NL" dirty="0" smtClean="0">
              <a:sym typeface="Wingdings" panose="05000000000000000000" pitchFamily="2" charset="2"/>
            </a:endParaRPr>
          </a:p>
          <a:p>
            <a:endParaRPr lang="nl-NL" dirty="0" smtClean="0">
              <a:sym typeface="Wingdings" panose="05000000000000000000" pitchFamily="2" charset="2"/>
            </a:endParaRPr>
          </a:p>
          <a:p>
            <a:endParaRPr lang="nl-NL" dirty="0" smtClean="0">
              <a:sym typeface="Wingdings" panose="05000000000000000000" pitchFamily="2" charset="2"/>
            </a:endParaRP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20</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5"/>
          <a:stretch>
            <a:fillRect/>
          </a:stretch>
        </p:blipFill>
        <p:spPr>
          <a:xfrm>
            <a:off x="1874012" y="5932921"/>
            <a:ext cx="828245" cy="825338"/>
          </a:xfrm>
          <a:prstGeom prst="rect">
            <a:avLst/>
          </a:prstGeom>
        </p:spPr>
      </p:pic>
      <p:pic>
        <p:nvPicPr>
          <p:cNvPr id="4" name="Afbeelding 3"/>
          <p:cNvPicPr>
            <a:picLocks noChangeAspect="1"/>
          </p:cNvPicPr>
          <p:nvPr/>
        </p:nvPicPr>
        <p:blipFill>
          <a:blip r:embed="rId6"/>
          <a:stretch>
            <a:fillRect/>
          </a:stretch>
        </p:blipFill>
        <p:spPr>
          <a:xfrm>
            <a:off x="3019050" y="5932921"/>
            <a:ext cx="1033698" cy="730274"/>
          </a:xfrm>
          <a:prstGeom prst="rect">
            <a:avLst/>
          </a:prstGeom>
        </p:spPr>
      </p:pic>
      <p:pic>
        <p:nvPicPr>
          <p:cNvPr id="11" name="Afbeelding 10"/>
          <p:cNvPicPr/>
          <p:nvPr/>
        </p:nvPicPr>
        <p:blipFill>
          <a:blip r:embed="rId7">
            <a:extLst>
              <a:ext uri="{28A0092B-C50C-407E-A947-70E740481C1C}">
                <a14:useLocalDpi xmlns:a14="http://schemas.microsoft.com/office/drawing/2010/main" val="0"/>
              </a:ext>
            </a:extLst>
          </a:blip>
          <a:stretch>
            <a:fillRect/>
          </a:stretch>
        </p:blipFill>
        <p:spPr>
          <a:xfrm>
            <a:off x="2393576" y="927847"/>
            <a:ext cx="4375714" cy="5005073"/>
          </a:xfrm>
          <a:prstGeom prst="rect">
            <a:avLst/>
          </a:prstGeom>
        </p:spPr>
      </p:pic>
    </p:spTree>
    <p:extLst>
      <p:ext uri="{BB962C8B-B14F-4D97-AF65-F5344CB8AC3E}">
        <p14:creationId xmlns:p14="http://schemas.microsoft.com/office/powerpoint/2010/main" val="2715361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b="1" dirty="0" smtClean="0"/>
              <a:t>Een voorbeeld </a:t>
            </a:r>
            <a:r>
              <a:rPr lang="nl-NL" dirty="0" smtClean="0"/>
              <a:t/>
            </a:r>
            <a:br>
              <a:rPr lang="nl-NL" dirty="0" smtClean="0"/>
            </a:b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a:bodyPr>
          <a:lstStyle/>
          <a:p>
            <a:pPr marL="0" indent="0">
              <a:buNone/>
            </a:pPr>
            <a:endParaRPr lang="nl-NL" dirty="0" smtClean="0">
              <a:sym typeface="Wingdings" panose="05000000000000000000" pitchFamily="2" charset="2"/>
            </a:endParaRPr>
          </a:p>
          <a:p>
            <a:endParaRPr lang="nl-NL" dirty="0" smtClean="0">
              <a:sym typeface="Wingdings" panose="05000000000000000000" pitchFamily="2" charset="2"/>
            </a:endParaRPr>
          </a:p>
          <a:p>
            <a:endParaRPr lang="nl-NL" dirty="0" smtClean="0">
              <a:sym typeface="Wingdings" panose="05000000000000000000" pitchFamily="2" charset="2"/>
            </a:endParaRP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21</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12" name="Afbeelding 11"/>
          <p:cNvPicPr/>
          <p:nvPr/>
        </p:nvPicPr>
        <p:blipFill>
          <a:blip r:embed="rId7">
            <a:extLst>
              <a:ext uri="{28A0092B-C50C-407E-A947-70E740481C1C}">
                <a14:useLocalDpi xmlns:a14="http://schemas.microsoft.com/office/drawing/2010/main" val="0"/>
              </a:ext>
            </a:extLst>
          </a:blip>
          <a:stretch>
            <a:fillRect/>
          </a:stretch>
        </p:blipFill>
        <p:spPr>
          <a:xfrm>
            <a:off x="2933699" y="1174749"/>
            <a:ext cx="3571603" cy="4884965"/>
          </a:xfrm>
          <a:prstGeom prst="rect">
            <a:avLst/>
          </a:prstGeom>
        </p:spPr>
      </p:pic>
    </p:spTree>
    <p:extLst>
      <p:ext uri="{BB962C8B-B14F-4D97-AF65-F5344CB8AC3E}">
        <p14:creationId xmlns:p14="http://schemas.microsoft.com/office/powerpoint/2010/main" val="1530201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b="1" dirty="0" smtClean="0"/>
              <a:t>Komen tot acties</a:t>
            </a:r>
            <a:r>
              <a:rPr lang="nl-NL" dirty="0" smtClean="0"/>
              <a:t/>
            </a:r>
            <a:br>
              <a:rPr lang="nl-NL" dirty="0" smtClean="0"/>
            </a:b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lnSpcReduction="10000"/>
          </a:bodyPr>
          <a:lstStyle/>
          <a:p>
            <a:r>
              <a:rPr lang="nl-NL" dirty="0" smtClean="0">
                <a:sym typeface="Wingdings" panose="05000000000000000000" pitchFamily="2" charset="2"/>
              </a:rPr>
              <a:t>Bedenk haalbare acties </a:t>
            </a:r>
          </a:p>
          <a:p>
            <a:r>
              <a:rPr lang="nl-NL" dirty="0" smtClean="0">
                <a:sym typeface="Wingdings" panose="05000000000000000000" pitchFamily="2" charset="2"/>
              </a:rPr>
              <a:t>Concretiseer de acties (wat ga je doen, wanneer, met wie, …)</a:t>
            </a:r>
          </a:p>
          <a:p>
            <a:r>
              <a:rPr lang="nl-NL" dirty="0" smtClean="0">
                <a:sym typeface="Wingdings" panose="05000000000000000000" pitchFamily="2" charset="2"/>
              </a:rPr>
              <a:t>Zoek antwoorden op evt. barrières, bevraag ondersteuningsbehoeften </a:t>
            </a:r>
          </a:p>
          <a:p>
            <a:r>
              <a:rPr lang="nl-NL" dirty="0" smtClean="0">
                <a:sym typeface="Wingdings" panose="05000000000000000000" pitchFamily="2" charset="2"/>
              </a:rPr>
              <a:t>Vertrek vanuit talenten/sterktes (jezelf, studenten)</a:t>
            </a:r>
          </a:p>
          <a:p>
            <a:r>
              <a:rPr lang="nl-NL" dirty="0">
                <a:sym typeface="Wingdings" panose="05000000000000000000" pitchFamily="2" charset="2"/>
              </a:rPr>
              <a:t>Bespreek jouw leerdoel met verschillende personen</a:t>
            </a:r>
          </a:p>
          <a:p>
            <a:endParaRPr lang="nl-NL" dirty="0" smtClean="0">
              <a:sym typeface="Wingdings" panose="05000000000000000000" pitchFamily="2" charset="2"/>
            </a:endParaRP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22</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spTree>
    <p:extLst>
      <p:ext uri="{BB962C8B-B14F-4D97-AF65-F5344CB8AC3E}">
        <p14:creationId xmlns:p14="http://schemas.microsoft.com/office/powerpoint/2010/main" val="422897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b="1" dirty="0" smtClean="0"/>
              <a:t>Afronding</a:t>
            </a: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a:bodyPr>
          <a:lstStyle/>
          <a:p>
            <a:pPr marL="0" indent="0">
              <a:buNone/>
            </a:pPr>
            <a:endParaRPr lang="nl-NL" dirty="0" smtClean="0">
              <a:sym typeface="Wingdings" panose="05000000000000000000" pitchFamily="2" charset="2"/>
            </a:endParaRPr>
          </a:p>
          <a:p>
            <a:pPr marL="0" indent="0">
              <a:buNone/>
            </a:pPr>
            <a:r>
              <a:rPr lang="nl-NL" sz="4000" dirty="0" smtClean="0">
                <a:sym typeface="Wingdings" panose="05000000000000000000" pitchFamily="2" charset="2"/>
              </a:rPr>
              <a:t>Met welke actie ga je aan de slag?</a:t>
            </a:r>
          </a:p>
          <a:p>
            <a:pPr marL="0" indent="0">
              <a:buNone/>
            </a:pPr>
            <a:endParaRPr lang="nl-NL" dirty="0">
              <a:sym typeface="Wingdings" panose="05000000000000000000" pitchFamily="2" charset="2"/>
            </a:endParaRPr>
          </a:p>
          <a:p>
            <a:pPr marL="0" indent="0">
              <a:buNone/>
            </a:pPr>
            <a:r>
              <a:rPr lang="nl-NL" dirty="0" smtClean="0">
                <a:sym typeface="Wingdings" panose="05000000000000000000" pitchFamily="2" charset="2"/>
              </a:rPr>
              <a:t>Terugkoppeling bij volgende intervisie</a:t>
            </a: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23</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spTree>
    <p:extLst>
      <p:ext uri="{BB962C8B-B14F-4D97-AF65-F5344CB8AC3E}">
        <p14:creationId xmlns:p14="http://schemas.microsoft.com/office/powerpoint/2010/main" val="1048852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b="1" dirty="0" smtClean="0"/>
              <a:t> </a:t>
            </a:r>
            <a:r>
              <a:rPr lang="nl-NL" dirty="0" smtClean="0"/>
              <a:t/>
            </a:r>
            <a:br>
              <a:rPr lang="nl-NL" dirty="0" smtClean="0"/>
            </a:br>
            <a:r>
              <a:rPr lang="nl-NL" dirty="0" smtClean="0"/>
              <a:t/>
            </a:r>
            <a:br>
              <a:rPr lang="nl-NL" dirty="0" smtClean="0"/>
            </a:br>
            <a:endParaRPr lang="nl-NL" dirty="0"/>
          </a:p>
        </p:txBody>
      </p:sp>
      <p:pic>
        <p:nvPicPr>
          <p:cNvPr id="6" name="Tijdelijke aanduiding voor inhoud 5"/>
          <p:cNvPicPr>
            <a:picLocks noGrp="1" noChangeAspect="1"/>
          </p:cNvPicPr>
          <p:nvPr>
            <p:ph idx="1"/>
          </p:nvPr>
        </p:nvPicPr>
        <p:blipFill>
          <a:blip r:embed="rId3"/>
          <a:stretch>
            <a:fillRect/>
          </a:stretch>
        </p:blipFill>
        <p:spPr>
          <a:xfrm>
            <a:off x="457200" y="1450885"/>
            <a:ext cx="8229600" cy="3818534"/>
          </a:xfrm>
          <a:prstGeom prst="rect">
            <a:avLst/>
          </a:prstGeom>
        </p:spPr>
      </p:pic>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24</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5"/>
          <a:stretch>
            <a:fillRect/>
          </a:stretch>
        </p:blipFill>
        <p:spPr>
          <a:xfrm>
            <a:off x="1874012" y="5932921"/>
            <a:ext cx="828245" cy="825338"/>
          </a:xfrm>
          <a:prstGeom prst="rect">
            <a:avLst/>
          </a:prstGeom>
        </p:spPr>
      </p:pic>
      <p:pic>
        <p:nvPicPr>
          <p:cNvPr id="4" name="Afbeelding 3"/>
          <p:cNvPicPr>
            <a:picLocks noChangeAspect="1"/>
          </p:cNvPicPr>
          <p:nvPr/>
        </p:nvPicPr>
        <p:blipFill>
          <a:blip r:embed="rId6"/>
          <a:stretch>
            <a:fillRect/>
          </a:stretch>
        </p:blipFill>
        <p:spPr>
          <a:xfrm>
            <a:off x="3019050" y="5932921"/>
            <a:ext cx="1033698" cy="730274"/>
          </a:xfrm>
          <a:prstGeom prst="rect">
            <a:avLst/>
          </a:prstGeom>
        </p:spPr>
      </p:pic>
      <p:pic>
        <p:nvPicPr>
          <p:cNvPr id="5" name="Afbeelding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sp>
        <p:nvSpPr>
          <p:cNvPr id="7" name="Tekstvak 6"/>
          <p:cNvSpPr txBox="1"/>
          <p:nvPr/>
        </p:nvSpPr>
        <p:spPr>
          <a:xfrm>
            <a:off x="6126480" y="5721531"/>
            <a:ext cx="2020334" cy="369332"/>
          </a:xfrm>
          <a:prstGeom prst="rect">
            <a:avLst/>
          </a:prstGeom>
          <a:noFill/>
        </p:spPr>
        <p:txBody>
          <a:bodyPr wrap="square" rtlCol="0">
            <a:spAutoFit/>
          </a:bodyPr>
          <a:lstStyle/>
          <a:p>
            <a:r>
              <a:rPr lang="nl-BE">
                <a:hlinkClick r:id="rId8"/>
              </a:rPr>
              <a:t>www.quest.nl</a:t>
            </a:r>
            <a:endParaRPr lang="nl-BE" dirty="0"/>
          </a:p>
        </p:txBody>
      </p:sp>
    </p:spTree>
    <p:extLst>
      <p:ext uri="{BB962C8B-B14F-4D97-AF65-F5344CB8AC3E}">
        <p14:creationId xmlns:p14="http://schemas.microsoft.com/office/powerpoint/2010/main" val="4079010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lstStyle/>
          <a:p>
            <a:r>
              <a:rPr lang="nl-NL" b="1" dirty="0" smtClean="0"/>
              <a:t>Programma intervisie 3</a:t>
            </a:r>
            <a:endParaRPr lang="nl-NL" b="1" dirty="0"/>
          </a:p>
        </p:txBody>
      </p:sp>
      <p:sp>
        <p:nvSpPr>
          <p:cNvPr id="8" name="Tijdelijke aanduiding voor inhoud 7"/>
          <p:cNvSpPr>
            <a:spLocks noGrp="1"/>
          </p:cNvSpPr>
          <p:nvPr>
            <p:ph idx="1"/>
          </p:nvPr>
        </p:nvSpPr>
        <p:spPr/>
        <p:txBody>
          <a:bodyPr>
            <a:normAutofit/>
          </a:bodyPr>
          <a:lstStyle/>
          <a:p>
            <a:r>
              <a:rPr lang="nl-BE" sz="2600" dirty="0" smtClean="0"/>
              <a:t>Diversiteit: </a:t>
            </a:r>
            <a:r>
              <a:rPr lang="nl-BE" sz="2600" dirty="0" err="1" smtClean="0"/>
              <a:t>quatre</a:t>
            </a:r>
            <a:r>
              <a:rPr lang="nl-BE" sz="2600" dirty="0" smtClean="0"/>
              <a:t> </a:t>
            </a:r>
            <a:r>
              <a:rPr lang="nl-BE" sz="2600" dirty="0" err="1" smtClean="0"/>
              <a:t>petits</a:t>
            </a:r>
            <a:r>
              <a:rPr lang="nl-BE" sz="2600" dirty="0" smtClean="0"/>
              <a:t> </a:t>
            </a:r>
            <a:r>
              <a:rPr lang="nl-BE" sz="2600" dirty="0" err="1" smtClean="0"/>
              <a:t>coins</a:t>
            </a:r>
            <a:endParaRPr lang="nl-BE" sz="2600" dirty="0" smtClean="0"/>
          </a:p>
          <a:p>
            <a:endParaRPr lang="nl-BE" sz="2600" dirty="0" smtClean="0"/>
          </a:p>
          <a:p>
            <a:r>
              <a:rPr lang="nl-BE" sz="2600" dirty="0" smtClean="0"/>
              <a:t>Begeleid intervisieconcept Eye Opener</a:t>
            </a:r>
            <a:endParaRPr lang="nl-BE" sz="2600" dirty="0" smtClean="0"/>
          </a:p>
          <a:p>
            <a:endParaRPr lang="nl-BE" sz="2600" dirty="0" smtClean="0"/>
          </a:p>
          <a:p>
            <a:pPr lvl="0"/>
            <a:r>
              <a:rPr lang="nl-BE" sz="2600" dirty="0"/>
              <a:t>Uitwisseling van uitgevoerde actie(s) + elkaar inspireren</a:t>
            </a:r>
          </a:p>
          <a:p>
            <a:pPr marL="0" indent="0">
              <a:buNone/>
            </a:pPr>
            <a:endParaRPr lang="nl-BE" sz="2600" dirty="0"/>
          </a:p>
          <a:p>
            <a:pPr lvl="0"/>
            <a:r>
              <a:rPr lang="nl-BE" sz="2600" dirty="0" smtClean="0"/>
              <a:t>Komen </a:t>
            </a:r>
            <a:r>
              <a:rPr lang="nl-BE" sz="2600" dirty="0"/>
              <a:t>tot nieuw leerdoel en actie(s). </a:t>
            </a:r>
          </a:p>
          <a:p>
            <a:endParaRPr lang="nl-BE" sz="2600" dirty="0" smtClean="0"/>
          </a:p>
          <a:p>
            <a:pPr marL="0" indent="0">
              <a:buNone/>
            </a:pPr>
            <a:endParaRPr lang="nl-NL" dirty="0"/>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3</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21" y="5820116"/>
            <a:ext cx="3526536" cy="567690"/>
          </a:xfrm>
          <a:prstGeom prst="rect">
            <a:avLst/>
          </a:prstGeom>
        </p:spPr>
      </p:pic>
      <p:pic>
        <p:nvPicPr>
          <p:cNvPr id="3" name="Afbeelding 2"/>
          <p:cNvPicPr>
            <a:picLocks noChangeAspect="1"/>
          </p:cNvPicPr>
          <p:nvPr/>
        </p:nvPicPr>
        <p:blipFill>
          <a:blip r:embed="rId4"/>
          <a:stretch>
            <a:fillRect/>
          </a:stretch>
        </p:blipFill>
        <p:spPr>
          <a:xfrm>
            <a:off x="6382022" y="5558678"/>
            <a:ext cx="829128" cy="829128"/>
          </a:xfrm>
          <a:prstGeom prst="rect">
            <a:avLst/>
          </a:prstGeom>
        </p:spPr>
      </p:pic>
      <p:pic>
        <p:nvPicPr>
          <p:cNvPr id="4" name="Afbeelding 3"/>
          <p:cNvPicPr>
            <a:picLocks noChangeAspect="1"/>
          </p:cNvPicPr>
          <p:nvPr/>
        </p:nvPicPr>
        <p:blipFill>
          <a:blip r:embed="rId5"/>
          <a:stretch>
            <a:fillRect/>
          </a:stretch>
        </p:blipFill>
        <p:spPr>
          <a:xfrm>
            <a:off x="5090205" y="5656223"/>
            <a:ext cx="1036410" cy="731583"/>
          </a:xfrm>
          <a:prstGeom prst="rect">
            <a:avLst/>
          </a:prstGeom>
        </p:spPr>
      </p:pic>
      <p:pic>
        <p:nvPicPr>
          <p:cNvPr id="5" name="Afbeelding 4"/>
          <p:cNvPicPr>
            <a:picLocks noChangeAspect="1"/>
          </p:cNvPicPr>
          <p:nvPr/>
        </p:nvPicPr>
        <p:blipFill>
          <a:blip r:embed="rId6"/>
          <a:stretch>
            <a:fillRect/>
          </a:stretch>
        </p:blipFill>
        <p:spPr>
          <a:xfrm>
            <a:off x="6264956" y="516776"/>
            <a:ext cx="2286198" cy="1377815"/>
          </a:xfrm>
          <a:prstGeom prst="rect">
            <a:avLst/>
          </a:prstGeom>
        </p:spPr>
      </p:pic>
      <p:sp>
        <p:nvSpPr>
          <p:cNvPr id="8" name="Tijdelijke aanduiding voor tekst 7"/>
          <p:cNvSpPr>
            <a:spLocks noGrp="1"/>
          </p:cNvSpPr>
          <p:nvPr>
            <p:ph type="body" idx="1"/>
          </p:nvPr>
        </p:nvSpPr>
        <p:spPr/>
        <p:txBody>
          <a:bodyPr>
            <a:noAutofit/>
          </a:bodyPr>
          <a:lstStyle/>
          <a:p>
            <a:r>
              <a:rPr lang="nl-BE" sz="3600" dirty="0" err="1" smtClean="0"/>
              <a:t>Quatre</a:t>
            </a:r>
            <a:r>
              <a:rPr lang="nl-BE" sz="3600" dirty="0" smtClean="0"/>
              <a:t> </a:t>
            </a:r>
            <a:r>
              <a:rPr lang="nl-BE" sz="3600" dirty="0" err="1" smtClean="0"/>
              <a:t>petits</a:t>
            </a:r>
            <a:r>
              <a:rPr lang="nl-BE" sz="3600" dirty="0" smtClean="0"/>
              <a:t> </a:t>
            </a:r>
            <a:r>
              <a:rPr lang="nl-BE" sz="3600" dirty="0" err="1"/>
              <a:t>c</a:t>
            </a:r>
            <a:r>
              <a:rPr lang="nl-BE" sz="3600" dirty="0" err="1" smtClean="0"/>
              <a:t>oins</a:t>
            </a:r>
            <a:endParaRPr lang="nl-BE" sz="3600" dirty="0"/>
          </a:p>
        </p:txBody>
      </p:sp>
    </p:spTree>
    <p:extLst>
      <p:ext uri="{BB962C8B-B14F-4D97-AF65-F5344CB8AC3E}">
        <p14:creationId xmlns:p14="http://schemas.microsoft.com/office/powerpoint/2010/main" val="1961175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fontScale="90000"/>
          </a:bodyPr>
          <a:lstStyle/>
          <a:p>
            <a:r>
              <a:rPr lang="nl-NL" sz="4400" i="1" dirty="0" err="1" smtClean="0"/>
              <a:t>Quatre</a:t>
            </a:r>
            <a:r>
              <a:rPr lang="nl-NL" sz="4400" i="1" dirty="0" smtClean="0"/>
              <a:t> </a:t>
            </a:r>
            <a:r>
              <a:rPr lang="nl-NL" sz="4400" i="1" dirty="0" err="1" smtClean="0"/>
              <a:t>petits</a:t>
            </a:r>
            <a:r>
              <a:rPr lang="nl-NL" sz="4400" i="1" dirty="0" smtClean="0"/>
              <a:t> </a:t>
            </a:r>
            <a:r>
              <a:rPr lang="nl-NL" sz="4400" i="1" dirty="0" err="1" smtClean="0"/>
              <a:t>coins</a:t>
            </a:r>
            <a:r>
              <a:rPr lang="nl-NL" sz="4400" i="1" dirty="0" smtClean="0"/>
              <a:t> </a:t>
            </a:r>
            <a:br>
              <a:rPr lang="nl-NL" sz="4400" i="1" dirty="0" smtClean="0"/>
            </a:br>
            <a:r>
              <a:rPr lang="nl-NL" sz="4400" i="1" dirty="0" smtClean="0"/>
              <a:t>de </a:t>
            </a:r>
            <a:r>
              <a:rPr lang="nl-NL" sz="4400" i="1" dirty="0" err="1" smtClean="0"/>
              <a:t>rien</a:t>
            </a:r>
            <a:r>
              <a:rPr lang="nl-NL" sz="4400" i="1" dirty="0" smtClean="0"/>
              <a:t> du </a:t>
            </a:r>
            <a:r>
              <a:rPr lang="nl-NL" sz="4400" i="1" dirty="0" err="1" smtClean="0"/>
              <a:t>tout</a:t>
            </a:r>
            <a:r>
              <a:rPr lang="nl-NL" sz="4400" dirty="0"/>
              <a:t/>
            </a:r>
            <a:br>
              <a:rPr lang="nl-NL" sz="4400" dirty="0"/>
            </a:br>
            <a:r>
              <a:rPr lang="nl-NL" sz="4400" dirty="0" smtClean="0"/>
              <a:t/>
            </a:r>
            <a:br>
              <a:rPr lang="nl-NL" sz="4400" dirty="0" smtClean="0"/>
            </a:br>
            <a:endParaRPr lang="nl-NL" sz="4400" dirty="0"/>
          </a:p>
        </p:txBody>
      </p:sp>
      <p:sp>
        <p:nvSpPr>
          <p:cNvPr id="8" name="Tijdelijke aanduiding voor inhoud 7"/>
          <p:cNvSpPr>
            <a:spLocks noGrp="1"/>
          </p:cNvSpPr>
          <p:nvPr>
            <p:ph idx="1"/>
          </p:nvPr>
        </p:nvSpPr>
        <p:spPr/>
        <p:txBody>
          <a:bodyPr>
            <a:normAutofit fontScale="85000" lnSpcReduction="10000"/>
          </a:bodyPr>
          <a:lstStyle/>
          <a:p>
            <a:endParaRPr lang="nl-NL" dirty="0" smtClean="0">
              <a:sym typeface="Wingdings" panose="05000000000000000000" pitchFamily="2" charset="2"/>
            </a:endParaRPr>
          </a:p>
          <a:p>
            <a:pPr marL="0" indent="0">
              <a:buNone/>
            </a:pPr>
            <a:endParaRPr lang="nl-BE" dirty="0" smtClean="0"/>
          </a:p>
          <a:p>
            <a:pPr marL="0" indent="0">
              <a:buNone/>
            </a:pPr>
            <a:endParaRPr lang="nl-BE" dirty="0"/>
          </a:p>
          <a:p>
            <a:pPr marL="0" indent="0">
              <a:buNone/>
            </a:pPr>
            <a:endParaRPr lang="nl-BE" dirty="0" smtClean="0"/>
          </a:p>
          <a:p>
            <a:pPr marL="0" indent="0">
              <a:buNone/>
            </a:pPr>
            <a:r>
              <a:rPr lang="nl-BE" dirty="0" smtClean="0"/>
              <a:t>							</a:t>
            </a:r>
          </a:p>
          <a:p>
            <a:pPr marL="0" indent="0">
              <a:buNone/>
            </a:pPr>
            <a:endParaRPr lang="nl-BE" dirty="0"/>
          </a:p>
          <a:p>
            <a:pPr marL="0" indent="0">
              <a:buNone/>
            </a:pPr>
            <a:endParaRPr lang="nl-BE" dirty="0" smtClean="0"/>
          </a:p>
          <a:p>
            <a:pPr marL="0" indent="0">
              <a:buNone/>
            </a:pPr>
            <a:endParaRPr lang="nl-BE" dirty="0"/>
          </a:p>
          <a:p>
            <a:pPr marL="0" indent="0">
              <a:buNone/>
            </a:pPr>
            <a:endParaRPr lang="nl-BE" dirty="0"/>
          </a:p>
          <a:p>
            <a:pPr marL="0" indent="0">
              <a:buNone/>
            </a:pPr>
            <a:r>
              <a:rPr lang="nl-BE" dirty="0" smtClean="0">
                <a:hlinkClick r:id="rId3"/>
              </a:rPr>
              <a:t>https</a:t>
            </a:r>
            <a:r>
              <a:rPr lang="nl-BE" dirty="0">
                <a:hlinkClick r:id="rId3"/>
              </a:rPr>
              <a:t>://</a:t>
            </a:r>
            <a:r>
              <a:rPr lang="nl-BE" dirty="0" smtClean="0">
                <a:hlinkClick r:id="rId3"/>
              </a:rPr>
              <a:t>www.youtube.com/watch?v=7o2gk0bS2Pw</a:t>
            </a:r>
            <a:endParaRPr lang="nl-BE" dirty="0" smtClean="0"/>
          </a:p>
          <a:p>
            <a:pPr marL="0" indent="0">
              <a:buNone/>
            </a:pPr>
            <a:endParaRPr lang="nl-BE" dirty="0"/>
          </a:p>
          <a:p>
            <a:pPr marL="0" indent="0">
              <a:buNone/>
            </a:pPr>
            <a:endParaRPr lang="nl-NL" dirty="0" smtClean="0">
              <a:sym typeface="Wingdings" panose="05000000000000000000" pitchFamily="2" charset="2"/>
            </a:endParaRP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5</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5"/>
          <a:stretch>
            <a:fillRect/>
          </a:stretch>
        </p:blipFill>
        <p:spPr>
          <a:xfrm>
            <a:off x="1874012" y="5932921"/>
            <a:ext cx="828245" cy="825338"/>
          </a:xfrm>
          <a:prstGeom prst="rect">
            <a:avLst/>
          </a:prstGeom>
        </p:spPr>
      </p:pic>
      <p:pic>
        <p:nvPicPr>
          <p:cNvPr id="4" name="Afbeelding 3"/>
          <p:cNvPicPr>
            <a:picLocks noChangeAspect="1"/>
          </p:cNvPicPr>
          <p:nvPr/>
        </p:nvPicPr>
        <p:blipFill>
          <a:blip r:embed="rId6"/>
          <a:stretch>
            <a:fillRect/>
          </a:stretch>
        </p:blipFill>
        <p:spPr>
          <a:xfrm>
            <a:off x="3019050" y="5932921"/>
            <a:ext cx="1033698" cy="730274"/>
          </a:xfrm>
          <a:prstGeom prst="rect">
            <a:avLst/>
          </a:prstGeom>
        </p:spPr>
      </p:pic>
      <p:pic>
        <p:nvPicPr>
          <p:cNvPr id="5" name="Afbeelding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6" name="Afbeelding 5"/>
          <p:cNvPicPr>
            <a:picLocks noChangeAspect="1"/>
          </p:cNvPicPr>
          <p:nvPr/>
        </p:nvPicPr>
        <p:blipFill>
          <a:blip r:embed="rId8"/>
          <a:stretch>
            <a:fillRect/>
          </a:stretch>
        </p:blipFill>
        <p:spPr>
          <a:xfrm>
            <a:off x="457200" y="54827"/>
            <a:ext cx="5029200" cy="5188496"/>
          </a:xfrm>
          <a:prstGeom prst="rect">
            <a:avLst/>
          </a:prstGeom>
        </p:spPr>
      </p:pic>
    </p:spTree>
    <p:extLst>
      <p:ext uri="{BB962C8B-B14F-4D97-AF65-F5344CB8AC3E}">
        <p14:creationId xmlns:p14="http://schemas.microsoft.com/office/powerpoint/2010/main" val="988934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21" y="5820116"/>
            <a:ext cx="3526536" cy="567690"/>
          </a:xfrm>
          <a:prstGeom prst="rect">
            <a:avLst/>
          </a:prstGeom>
        </p:spPr>
      </p:pic>
      <p:pic>
        <p:nvPicPr>
          <p:cNvPr id="3" name="Afbeelding 2"/>
          <p:cNvPicPr>
            <a:picLocks noChangeAspect="1"/>
          </p:cNvPicPr>
          <p:nvPr/>
        </p:nvPicPr>
        <p:blipFill>
          <a:blip r:embed="rId4"/>
          <a:stretch>
            <a:fillRect/>
          </a:stretch>
        </p:blipFill>
        <p:spPr>
          <a:xfrm>
            <a:off x="6382022" y="5558678"/>
            <a:ext cx="829128" cy="829128"/>
          </a:xfrm>
          <a:prstGeom prst="rect">
            <a:avLst/>
          </a:prstGeom>
        </p:spPr>
      </p:pic>
      <p:pic>
        <p:nvPicPr>
          <p:cNvPr id="4" name="Afbeelding 3"/>
          <p:cNvPicPr>
            <a:picLocks noChangeAspect="1"/>
          </p:cNvPicPr>
          <p:nvPr/>
        </p:nvPicPr>
        <p:blipFill>
          <a:blip r:embed="rId5"/>
          <a:stretch>
            <a:fillRect/>
          </a:stretch>
        </p:blipFill>
        <p:spPr>
          <a:xfrm>
            <a:off x="5090205" y="5656223"/>
            <a:ext cx="1036410" cy="731583"/>
          </a:xfrm>
          <a:prstGeom prst="rect">
            <a:avLst/>
          </a:prstGeom>
        </p:spPr>
      </p:pic>
      <p:pic>
        <p:nvPicPr>
          <p:cNvPr id="5" name="Afbeelding 4"/>
          <p:cNvPicPr>
            <a:picLocks noChangeAspect="1"/>
          </p:cNvPicPr>
          <p:nvPr/>
        </p:nvPicPr>
        <p:blipFill>
          <a:blip r:embed="rId6"/>
          <a:stretch>
            <a:fillRect/>
          </a:stretch>
        </p:blipFill>
        <p:spPr>
          <a:xfrm>
            <a:off x="6264956" y="516776"/>
            <a:ext cx="2286198" cy="1377815"/>
          </a:xfrm>
          <a:prstGeom prst="rect">
            <a:avLst/>
          </a:prstGeom>
        </p:spPr>
      </p:pic>
      <p:sp>
        <p:nvSpPr>
          <p:cNvPr id="8" name="Tijdelijke aanduiding voor tekst 7"/>
          <p:cNvSpPr>
            <a:spLocks noGrp="1"/>
          </p:cNvSpPr>
          <p:nvPr>
            <p:ph type="body" idx="1"/>
          </p:nvPr>
        </p:nvSpPr>
        <p:spPr/>
        <p:txBody>
          <a:bodyPr>
            <a:noAutofit/>
          </a:bodyPr>
          <a:lstStyle/>
          <a:p>
            <a:r>
              <a:rPr lang="nl-BE" sz="3600" dirty="0" smtClean="0"/>
              <a:t>Begeleid intervisieconcept Eye Opener</a:t>
            </a:r>
            <a:endParaRPr lang="nl-BE" sz="3600" dirty="0"/>
          </a:p>
        </p:txBody>
      </p:sp>
    </p:spTree>
    <p:extLst>
      <p:ext uri="{BB962C8B-B14F-4D97-AF65-F5344CB8AC3E}">
        <p14:creationId xmlns:p14="http://schemas.microsoft.com/office/powerpoint/2010/main" val="1177788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a:bodyPr>
          <a:lstStyle/>
          <a:p>
            <a:r>
              <a:rPr lang="nl-NL" sz="3600" b="1" dirty="0" smtClean="0"/>
              <a:t>Begeleide intervisie </a:t>
            </a:r>
            <a:endParaRPr lang="nl-NL" sz="3600" b="1" dirty="0"/>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7</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6410" y="72194"/>
            <a:ext cx="2285634" cy="1378691"/>
          </a:xfrm>
          <a:prstGeom prst="rect">
            <a:avLst/>
          </a:prstGeom>
        </p:spPr>
      </p:pic>
      <p:sp>
        <p:nvSpPr>
          <p:cNvPr id="6" name="Tijdelijke aanduiding voor inhoud 5"/>
          <p:cNvSpPr>
            <a:spLocks noGrp="1"/>
          </p:cNvSpPr>
          <p:nvPr>
            <p:ph idx="1"/>
          </p:nvPr>
        </p:nvSpPr>
        <p:spPr/>
        <p:txBody>
          <a:bodyPr>
            <a:normAutofit/>
          </a:bodyPr>
          <a:lstStyle/>
          <a:p>
            <a:r>
              <a:rPr lang="nl-BE" b="1" dirty="0" smtClean="0"/>
              <a:t>Focus: </a:t>
            </a:r>
            <a:r>
              <a:rPr lang="nl-BE" dirty="0" smtClean="0"/>
              <a:t>Hoe gaan we om met de diversiteit van studenten binnen stagebegeleiding?</a:t>
            </a:r>
          </a:p>
          <a:p>
            <a:pPr marL="0" indent="0">
              <a:buNone/>
            </a:pPr>
            <a:endParaRPr lang="nl-BE" dirty="0" smtClean="0"/>
          </a:p>
          <a:p>
            <a:r>
              <a:rPr lang="nl-BE" b="1" dirty="0"/>
              <a:t>Uitgangspunt </a:t>
            </a:r>
            <a:r>
              <a:rPr lang="nl-BE" dirty="0" smtClean="0"/>
              <a:t>= leerdoel en ondernomen actie(s)</a:t>
            </a:r>
          </a:p>
          <a:p>
            <a:endParaRPr lang="nl-BE" dirty="0"/>
          </a:p>
          <a:p>
            <a:r>
              <a:rPr lang="nl-BE" b="1" dirty="0" smtClean="0"/>
              <a:t>Doel </a:t>
            </a:r>
            <a:r>
              <a:rPr lang="nl-BE" dirty="0" smtClean="0"/>
              <a:t>= elkaar inspireren, motiveren en activeren</a:t>
            </a:r>
          </a:p>
        </p:txBody>
      </p:sp>
    </p:spTree>
    <p:extLst>
      <p:ext uri="{BB962C8B-B14F-4D97-AF65-F5344CB8AC3E}">
        <p14:creationId xmlns:p14="http://schemas.microsoft.com/office/powerpoint/2010/main" val="3092645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p:txBody>
          <a:bodyPr>
            <a:normAutofit/>
          </a:bodyPr>
          <a:lstStyle/>
          <a:p>
            <a:r>
              <a:rPr lang="nl-NL" sz="3600" b="1" dirty="0" smtClean="0"/>
              <a:t>Kapstok 1</a:t>
            </a:r>
            <a:br>
              <a:rPr lang="nl-NL" sz="3600" b="1" dirty="0" smtClean="0"/>
            </a:br>
            <a:r>
              <a:rPr lang="nl-NL" sz="3600" b="1" dirty="0" smtClean="0"/>
              <a:t>Oplossingsgericht coachen</a:t>
            </a:r>
            <a:endParaRPr lang="nl-NL" sz="3600" b="1" dirty="0"/>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8</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sp>
        <p:nvSpPr>
          <p:cNvPr id="6" name="Tekstvak 5"/>
          <p:cNvSpPr txBox="1"/>
          <p:nvPr/>
        </p:nvSpPr>
        <p:spPr>
          <a:xfrm>
            <a:off x="4611189" y="5577840"/>
            <a:ext cx="3709851" cy="307777"/>
          </a:xfrm>
          <a:prstGeom prst="rect">
            <a:avLst/>
          </a:prstGeom>
          <a:noFill/>
        </p:spPr>
        <p:txBody>
          <a:bodyPr wrap="square" rtlCol="0">
            <a:spAutoFit/>
          </a:bodyPr>
          <a:lstStyle/>
          <a:p>
            <a:endParaRPr lang="nl-BE" sz="1400" dirty="0"/>
          </a:p>
        </p:txBody>
      </p:sp>
      <p:pic>
        <p:nvPicPr>
          <p:cNvPr id="8" name="Tijdelijke aanduiding voor inhoud 7"/>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2144001" y="1408236"/>
            <a:ext cx="4383376" cy="4383376"/>
          </a:xfrm>
        </p:spPr>
      </p:pic>
    </p:spTree>
    <p:extLst>
      <p:ext uri="{BB962C8B-B14F-4D97-AF65-F5344CB8AC3E}">
        <p14:creationId xmlns:p14="http://schemas.microsoft.com/office/powerpoint/2010/main" val="117469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p:cNvSpPr>
            <a:spLocks noGrp="1"/>
          </p:cNvSpPr>
          <p:nvPr>
            <p:ph type="title"/>
          </p:nvPr>
        </p:nvSpPr>
        <p:spPr>
          <a:xfrm>
            <a:off x="457200" y="35882"/>
            <a:ext cx="8229600" cy="1143000"/>
          </a:xfrm>
        </p:spPr>
        <p:txBody>
          <a:bodyPr>
            <a:normAutofit fontScale="90000"/>
          </a:bodyPr>
          <a:lstStyle/>
          <a:p>
            <a:r>
              <a:rPr lang="nl-NL" b="1" dirty="0" smtClean="0"/>
              <a:t>Kapstok 2</a:t>
            </a:r>
            <a:r>
              <a:rPr lang="nl-NL" dirty="0" smtClean="0"/>
              <a:t/>
            </a:r>
            <a:br>
              <a:rPr lang="nl-NL" dirty="0" smtClean="0"/>
            </a:br>
            <a:r>
              <a:rPr lang="nl-NL" b="1" dirty="0" smtClean="0"/>
              <a:t>UDL</a:t>
            </a:r>
            <a:r>
              <a:rPr lang="nl-NL" dirty="0" smtClean="0"/>
              <a:t/>
            </a:r>
            <a:br>
              <a:rPr lang="nl-NL" dirty="0" smtClean="0"/>
            </a:br>
            <a:r>
              <a:rPr lang="nl-NL" dirty="0"/>
              <a:t/>
            </a:r>
            <a:br>
              <a:rPr lang="nl-NL" dirty="0"/>
            </a:br>
            <a:r>
              <a:rPr lang="nl-NL" dirty="0" smtClean="0"/>
              <a:t/>
            </a:r>
            <a:br>
              <a:rPr lang="nl-NL" dirty="0" smtClean="0"/>
            </a:br>
            <a:endParaRPr lang="nl-NL" dirty="0"/>
          </a:p>
        </p:txBody>
      </p:sp>
      <p:sp>
        <p:nvSpPr>
          <p:cNvPr id="8" name="Tijdelijke aanduiding voor inhoud 7"/>
          <p:cNvSpPr>
            <a:spLocks noGrp="1"/>
          </p:cNvSpPr>
          <p:nvPr>
            <p:ph idx="1"/>
          </p:nvPr>
        </p:nvSpPr>
        <p:spPr/>
        <p:txBody>
          <a:bodyPr>
            <a:normAutofit/>
          </a:bodyPr>
          <a:lstStyle/>
          <a:p>
            <a:pPr marL="0" indent="0">
              <a:buNone/>
            </a:pPr>
            <a:endParaRPr lang="nl-NL" dirty="0" smtClean="0">
              <a:sym typeface="Wingdings" panose="05000000000000000000" pitchFamily="2" charset="2"/>
            </a:endParaRPr>
          </a:p>
          <a:p>
            <a:endParaRPr lang="nl-NL" dirty="0" smtClean="0">
              <a:sym typeface="Wingdings" panose="05000000000000000000" pitchFamily="2" charset="2"/>
            </a:endParaRPr>
          </a:p>
          <a:p>
            <a:endParaRPr lang="nl-NL" dirty="0" smtClean="0">
              <a:sym typeface="Wingdings" panose="05000000000000000000" pitchFamily="2" charset="2"/>
            </a:endParaRPr>
          </a:p>
        </p:txBody>
      </p:sp>
      <p:sp>
        <p:nvSpPr>
          <p:cNvPr id="31" name="Tijdelijke aanduiding voor datum 30"/>
          <p:cNvSpPr>
            <a:spLocks noGrp="1"/>
          </p:cNvSpPr>
          <p:nvPr>
            <p:ph type="dt" sz="half" idx="10"/>
          </p:nvPr>
        </p:nvSpPr>
        <p:spPr/>
        <p:txBody>
          <a:bodyPr/>
          <a:lstStyle/>
          <a:p>
            <a:fld id="{6C9C74A6-B7C4-9946-ADF4-C6F7BDBAFAFF}" type="datetime1">
              <a:rPr lang="nl-NL" smtClean="0"/>
              <a:pPr/>
              <a:t>27-8-2015</a:t>
            </a:fld>
            <a:endParaRPr lang="nl-NL" dirty="0"/>
          </a:p>
        </p:txBody>
      </p:sp>
      <p:sp>
        <p:nvSpPr>
          <p:cNvPr id="32" name="Tijdelijke aanduiding voor dianummer 31"/>
          <p:cNvSpPr>
            <a:spLocks noGrp="1"/>
          </p:cNvSpPr>
          <p:nvPr>
            <p:ph type="sldNum" sz="quarter" idx="12"/>
          </p:nvPr>
        </p:nvSpPr>
        <p:spPr/>
        <p:txBody>
          <a:bodyPr/>
          <a:lstStyle/>
          <a:p>
            <a:fld id="{E37E43B8-31A3-E844-86FC-F582969E088E}" type="slidenum">
              <a:rPr lang="nl-NL" smtClean="0"/>
              <a:pPr/>
              <a:t>9</a:t>
            </a:fld>
            <a:endParaRPr lang="nl-NL"/>
          </a:p>
        </p:txBody>
      </p:sp>
      <p:sp>
        <p:nvSpPr>
          <p:cNvPr id="40" name="Tijdelijke aanduiding voor voettekst 39"/>
          <p:cNvSpPr>
            <a:spLocks noGrp="1"/>
          </p:cNvSpPr>
          <p:nvPr>
            <p:ph type="ftr" sz="quarter" idx="11"/>
          </p:nvPr>
        </p:nvSpPr>
        <p:spPr/>
        <p:txBody>
          <a:bodyPr/>
          <a:lstStyle/>
          <a:p>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022" y="6160997"/>
            <a:ext cx="3526536" cy="567690"/>
          </a:xfrm>
          <a:prstGeom prst="rect">
            <a:avLst/>
          </a:prstGeom>
        </p:spPr>
      </p:pic>
      <p:pic>
        <p:nvPicPr>
          <p:cNvPr id="3" name="Afbeelding 2"/>
          <p:cNvPicPr>
            <a:picLocks noChangeAspect="1"/>
          </p:cNvPicPr>
          <p:nvPr/>
        </p:nvPicPr>
        <p:blipFill>
          <a:blip r:embed="rId4"/>
          <a:stretch>
            <a:fillRect/>
          </a:stretch>
        </p:blipFill>
        <p:spPr>
          <a:xfrm>
            <a:off x="1874012" y="5932921"/>
            <a:ext cx="828245" cy="825338"/>
          </a:xfrm>
          <a:prstGeom prst="rect">
            <a:avLst/>
          </a:prstGeom>
        </p:spPr>
      </p:pic>
      <p:pic>
        <p:nvPicPr>
          <p:cNvPr id="4" name="Afbeelding 3"/>
          <p:cNvPicPr>
            <a:picLocks noChangeAspect="1"/>
          </p:cNvPicPr>
          <p:nvPr/>
        </p:nvPicPr>
        <p:blipFill>
          <a:blip r:embed="rId5"/>
          <a:stretch>
            <a:fillRect/>
          </a:stretch>
        </p:blipFill>
        <p:spPr>
          <a:xfrm>
            <a:off x="3019050" y="5932921"/>
            <a:ext cx="1033698" cy="730274"/>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9290" y="29545"/>
            <a:ext cx="2285634" cy="1378691"/>
          </a:xfrm>
          <a:prstGeom prst="rect">
            <a:avLst/>
          </a:prstGeom>
        </p:spPr>
      </p:pic>
      <p:pic>
        <p:nvPicPr>
          <p:cNvPr id="17" name="Afbeelding 16"/>
          <p:cNvPicPr/>
          <p:nvPr/>
        </p:nvPicPr>
        <p:blipFill>
          <a:blip r:embed="rId7">
            <a:extLst>
              <a:ext uri="{28A0092B-C50C-407E-A947-70E740481C1C}">
                <a14:useLocalDpi xmlns:a14="http://schemas.microsoft.com/office/drawing/2010/main" val="0"/>
              </a:ext>
            </a:extLst>
          </a:blip>
          <a:stretch>
            <a:fillRect/>
          </a:stretch>
        </p:blipFill>
        <p:spPr>
          <a:xfrm>
            <a:off x="89076" y="1414573"/>
            <a:ext cx="9054924" cy="4150204"/>
          </a:xfrm>
          <a:prstGeom prst="rect">
            <a:avLst/>
          </a:prstGeom>
        </p:spPr>
      </p:pic>
    </p:spTree>
    <p:extLst>
      <p:ext uri="{BB962C8B-B14F-4D97-AF65-F5344CB8AC3E}">
        <p14:creationId xmlns:p14="http://schemas.microsoft.com/office/powerpoint/2010/main" val="317741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ENW Eye Opener_sjabloon">
  <a:themeElements>
    <a:clrScheme name="HoGent huisstijlkleuren">
      <a:dk1>
        <a:sysClr val="windowText" lastClr="000000"/>
      </a:dk1>
      <a:lt1>
        <a:sysClr val="window" lastClr="FFFFFF"/>
      </a:lt1>
      <a:dk2>
        <a:srgbClr val="464646"/>
      </a:dk2>
      <a:lt2>
        <a:srgbClr val="EEECE1"/>
      </a:lt2>
      <a:accent1>
        <a:srgbClr val="006FB8"/>
      </a:accent1>
      <a:accent2>
        <a:srgbClr val="F43445"/>
      </a:accent2>
      <a:accent3>
        <a:srgbClr val="009C7C"/>
      </a:accent3>
      <a:accent4>
        <a:srgbClr val="EFAAA2"/>
      </a:accent4>
      <a:accent5>
        <a:srgbClr val="969696"/>
      </a:accent5>
      <a:accent6>
        <a:srgbClr val="FFDA00"/>
      </a:accent6>
      <a:hlink>
        <a:srgbClr val="000000"/>
      </a:hlink>
      <a:folHlink>
        <a:srgbClr val="969696"/>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ENW Eye Opener_sjabloon" id="{98781897-4ED4-4E72-BE35-0655FC7F2B77}" vid="{85B5C89E-2153-4B32-B412-19C361FCB4E2}"/>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DC03D040AA6C4192E3CC20B2E87B9F" ma:contentTypeVersion="2" ma:contentTypeDescription="Een nieuw document maken." ma:contentTypeScope="" ma:versionID="b6d1b7b955102405e8896e63f2762814">
  <xsd:schema xmlns:xsd="http://www.w3.org/2001/XMLSchema" xmlns:xs="http://www.w3.org/2001/XMLSchema" xmlns:p="http://schemas.microsoft.com/office/2006/metadata/properties" xmlns:ns2="bd27666e-c8d0-4551-a74e-f99cd1734c47" targetNamespace="http://schemas.microsoft.com/office/2006/metadata/properties" ma:root="true" ma:fieldsID="70723a897a2ab7e638ff29aaca3ef7e5" ns2:_="">
    <xsd:import namespace="bd27666e-c8d0-4551-a74e-f99cd1734c4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27666e-c8d0-4551-a74e-f99cd1734c4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d27666e-c8d0-4551-a74e-f99cd1734c47">FMWDOC-9-29</_dlc_DocId>
    <_dlc_DocIdUrl xmlns="bd27666e-c8d0-4551-a74e-f99cd1734c47">
      <Url>http://soagmoss001.hogent.be/sites/fmw/_layouts/DocIdRedir.aspx?ID=FMWDOC-9-29</Url>
      <Description>FMWDOC-9-29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761BF76-90D7-468D-84FC-9693AB7474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27666e-c8d0-4551-a74e-f99cd1734c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ACD435-FE09-4CCC-86B0-1A0FDEB439D3}">
  <ds:schemaRefs>
    <ds:schemaRef ds:uri="http://purl.org/dc/terms/"/>
    <ds:schemaRef ds:uri="http://schemas.openxmlformats.org/package/2006/metadata/core-properties"/>
    <ds:schemaRef ds:uri="http://www.w3.org/XML/1998/namespace"/>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bd27666e-c8d0-4551-a74e-f99cd1734c47"/>
  </ds:schemaRefs>
</ds:datastoreItem>
</file>

<file path=customXml/itemProps3.xml><?xml version="1.0" encoding="utf-8"?>
<ds:datastoreItem xmlns:ds="http://schemas.openxmlformats.org/officeDocument/2006/customXml" ds:itemID="{BB773972-0F22-40C1-99F1-41EFC0EC7D46}">
  <ds:schemaRefs>
    <ds:schemaRef ds:uri="http://schemas.microsoft.com/sharepoint/v3/contenttype/forms"/>
  </ds:schemaRefs>
</ds:datastoreItem>
</file>

<file path=customXml/itemProps4.xml><?xml version="1.0" encoding="utf-8"?>
<ds:datastoreItem xmlns:ds="http://schemas.openxmlformats.org/officeDocument/2006/customXml" ds:itemID="{BF48A375-0431-4C59-AA3D-786F1D0FF81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PowerPoint_ENW Eye Opener_sjabloon</Template>
  <TotalTime>1819</TotalTime>
  <Words>1037</Words>
  <Application>Microsoft Office PowerPoint</Application>
  <PresentationFormat>Diavoorstelling (4:3)</PresentationFormat>
  <Paragraphs>210</Paragraphs>
  <Slides>24</Slides>
  <Notes>24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Wingdings</vt:lpstr>
      <vt:lpstr>PowerPoint_ENW Eye Opener_sjabloon</vt:lpstr>
      <vt:lpstr>PowerPoint-presentatie</vt:lpstr>
      <vt:lpstr>PowerPoint-presentatie</vt:lpstr>
      <vt:lpstr>Programma intervisie 3</vt:lpstr>
      <vt:lpstr>PowerPoint-presentatie</vt:lpstr>
      <vt:lpstr>Quatre petits coins  de rien du tout  </vt:lpstr>
      <vt:lpstr>PowerPoint-presentatie</vt:lpstr>
      <vt:lpstr>Begeleide intervisie </vt:lpstr>
      <vt:lpstr>Kapstok 1 Oplossingsgericht coachen</vt:lpstr>
      <vt:lpstr>Kapstok 2 UDL   </vt:lpstr>
      <vt:lpstr>Kapstok 3 Identiteit  van de stagebegeleider</vt:lpstr>
      <vt:lpstr>Overzicht kapstokken</vt:lpstr>
      <vt:lpstr>PowerPoint-presentatie</vt:lpstr>
      <vt:lpstr>  Input: leerdoelen </vt:lpstr>
      <vt:lpstr>  De kracht van complimenten  </vt:lpstr>
      <vt:lpstr>    </vt:lpstr>
      <vt:lpstr>    </vt:lpstr>
      <vt:lpstr>PowerPoint-presentatie</vt:lpstr>
      <vt:lpstr>  Leerdoel  </vt:lpstr>
      <vt:lpstr>  Checks voor jouw leerdoel  </vt:lpstr>
      <vt:lpstr> Goal Attainment Scale (GAS)  </vt:lpstr>
      <vt:lpstr>  Een voorbeeld   </vt:lpstr>
      <vt:lpstr>  Komen tot acties  </vt:lpstr>
      <vt:lpstr>  Afronding </vt:lpstr>
      <vt:lpstr>   </vt:lpstr>
    </vt:vector>
  </TitlesOfParts>
  <Company>HoGent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HoGent</dc:creator>
  <cp:lastModifiedBy>Katrien Durinck</cp:lastModifiedBy>
  <cp:revision>340</cp:revision>
  <dcterms:created xsi:type="dcterms:W3CDTF">2014-10-21T11:54:55Z</dcterms:created>
  <dcterms:modified xsi:type="dcterms:W3CDTF">2015-08-27T13:02:30Z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0x010100C6DC03D040AA6C4192E3CC20B2E87B9F</vt:lpwstr>
  </property>
  <property fmtid="{D5CDD505-2E9C-101B-9397-08002B2CF9AE}" pid="3" name="_dlc_DocIdItemGuid">
    <vt:lpwstr>57fd972d-eb65-43ce-b342-db794bec414a</vt:lpwstr>
  </property>
</Properties>
</file>